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63" r:id="rId3"/>
    <p:sldId id="258" r:id="rId4"/>
    <p:sldId id="403" r:id="rId5"/>
    <p:sldId id="259" r:id="rId6"/>
    <p:sldId id="262" r:id="rId7"/>
    <p:sldId id="401" r:id="rId8"/>
    <p:sldId id="402" r:id="rId9"/>
    <p:sldId id="261" r:id="rId10"/>
    <p:sldId id="404" r:id="rId11"/>
    <p:sldId id="264" r:id="rId12"/>
    <p:sldId id="265" r:id="rId13"/>
    <p:sldId id="376" r:id="rId14"/>
    <p:sldId id="378" r:id="rId15"/>
    <p:sldId id="405" r:id="rId16"/>
    <p:sldId id="384" r:id="rId17"/>
    <p:sldId id="389" r:id="rId18"/>
    <p:sldId id="380" r:id="rId19"/>
    <p:sldId id="381" r:id="rId20"/>
    <p:sldId id="382" r:id="rId21"/>
    <p:sldId id="385" r:id="rId22"/>
    <p:sldId id="386" r:id="rId23"/>
    <p:sldId id="387" r:id="rId24"/>
    <p:sldId id="388" r:id="rId25"/>
    <p:sldId id="391" r:id="rId26"/>
    <p:sldId id="392" r:id="rId27"/>
    <p:sldId id="393" r:id="rId28"/>
    <p:sldId id="394" r:id="rId29"/>
    <p:sldId id="395" r:id="rId30"/>
    <p:sldId id="396" r:id="rId31"/>
    <p:sldId id="397" r:id="rId32"/>
    <p:sldId id="398" r:id="rId33"/>
    <p:sldId id="399" r:id="rId34"/>
    <p:sldId id="400" r:id="rId35"/>
    <p:sldId id="270" r:id="rId36"/>
  </p:sldIdLst>
  <p:sldSz cx="12192000" cy="6858000"/>
  <p:notesSz cx="6858000" cy="9144000"/>
  <p:embeddedFontLst>
    <p:embeddedFont>
      <p:font typeface="나눔스퀘어 네오 Bold" panose="020B0600000101010101" charset="-127"/>
      <p:bold r:id="rId37"/>
    </p:embeddedFont>
    <p:embeddedFont>
      <p:font typeface="나눔스퀘어 네오 ExtraBold" panose="020B0600000101010101" charset="-127"/>
      <p:bold r:id="rId38"/>
    </p:embeddedFont>
    <p:embeddedFont>
      <p:font typeface="Franklin Gothic Heavy" panose="020B0903020102020204" pitchFamily="34" charset="0"/>
      <p:regular r:id="rId39"/>
      <p:italic r:id="rId40"/>
    </p:embeddedFont>
    <p:embeddedFont>
      <p:font typeface="나눔스퀘어" panose="020B0600000101010101" pitchFamily="50" charset="-127"/>
      <p:regular r:id="rId41"/>
    </p:embeddedFont>
    <p:embeddedFont>
      <p:font typeface="나눔스퀘어 Bold" panose="020B0600000101010101" pitchFamily="50" charset="-127"/>
      <p:bold r:id="rId42"/>
    </p:embeddedFont>
    <p:embeddedFont>
      <p:font typeface="나눔스퀘어_ac" panose="020B0600000101010101" pitchFamily="50" charset="-127"/>
      <p:regular r:id="rId43"/>
    </p:embeddedFont>
    <p:embeddedFont>
      <p:font typeface="나눔스퀘어_ac ExtraBold" panose="020B0600000101010101" pitchFamily="50" charset="-127"/>
      <p:bold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CDD6"/>
    <a:srgbClr val="DAE3F3"/>
    <a:srgbClr val="00B2B2"/>
    <a:srgbClr val="FFFFFF"/>
    <a:srgbClr val="2F5597"/>
    <a:srgbClr val="0000FF"/>
    <a:srgbClr val="FF00FF"/>
    <a:srgbClr val="6600FF"/>
    <a:srgbClr val="ED7D31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2" autoAdjust="0"/>
    <p:restoredTop sz="95256" autoAdjust="0"/>
  </p:normalViewPr>
  <p:slideViewPr>
    <p:cSldViewPr snapToGrid="0">
      <p:cViewPr varScale="1">
        <p:scale>
          <a:sx n="108" d="100"/>
          <a:sy n="108" d="100"/>
        </p:scale>
        <p:origin x="2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E1454-5EEA-41DA-92C9-172B78C5E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87574D-5B77-49B5-9DB0-267E09007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BA719-F799-4E1B-8B3E-C9BB7071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24861C-CCBE-49F2-A3F7-AB19CB1F8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41F2C1-0C41-47E8-A146-FBE47F95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637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E6C7E-2180-4638-9BEE-EE12E9EBA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619BC5-3A86-4557-BCAE-B8C4BB173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B04DD-4464-44DA-98ED-C3572C2B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FA01A8-F4A1-4D4E-8525-8FAD84C7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80D56A-8BA2-4CA8-9346-DCB920FA6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07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2F7C1C-5364-4F91-B80C-BD304E4F1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51126F-E10F-48DA-BB17-5F80FF5DB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B677B5-68CF-408D-87E0-8F8C6C542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E50CB5-2162-4F50-B592-A61F0DD10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874822-C768-4844-9A85-761D63508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81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077A2-4DD9-49FF-9C3A-BF5F2685E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065587-E256-4192-BC5D-ED7FD7E3E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A60B1-75AE-469F-B90C-46C0045F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3967D-3A7F-450A-BC96-F1D617DA6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1B239B-3B95-489F-A9BA-4A03070D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5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94D34-6118-44C5-9A64-2F6F3B9B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5AD919-5914-40A4-9E3A-9C34BF99D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FD07FB-6E2E-4797-9581-15CA8C2A7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A506D5-7EF0-45F4-BF94-25FE7F7C9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D42621-67E5-4AA6-BF4C-7C0ECA859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821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EC810-26F0-43E0-A6B0-E2D139BC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D0BF70-C096-47D2-B94A-34C63BA1C0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1EDAF2-98F1-413C-9509-ED68AD7EE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E70B1D-27AF-4602-87B2-8AC0C9C4B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F8FA64-AC09-44E8-A92E-483E7473B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FEAE2A-3DCD-42F9-A531-63E3C841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4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6D879-B9CD-4613-AAB4-E4F4A141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ED9B50-2177-418E-8665-A53F8CD26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13B814-B554-4352-BC37-0185F6A8C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05B939-D068-4758-AAD3-441B73604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3B33E9-3B0F-4589-B3A4-074E54A43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4F19AE8-3485-46A0-9F87-D62084B7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C460CAE-7ADE-4304-A761-6F34FE15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2E88F1-7E37-45D3-981D-8218A316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23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8C13A-2580-4475-8347-1071F132B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0C2F59-9050-405F-B147-35ABDF29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B51F5F-BE64-45A0-911C-7BB20F4C0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3B7D58-91C1-44F7-8774-1FDEB6A30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513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5635C4-EC9C-4853-A8EF-B23538642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6E127A-E5AB-465C-BA8E-47F5DBFC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BB24B5-9BF6-4D56-978D-F5AFA379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926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EF1B5-8485-4EAC-803C-79A179BF0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DA590-E0EC-4F01-ACB9-78180B4A2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4B52F7-8BF2-4D09-8510-1D3AE5E2D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42C76E-54D5-4234-918B-C45192E96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FCB016-9C9B-4026-9855-AEB89967C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8701ED-ABB3-4E32-A378-E861EDB78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022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E2700-DACD-4671-89BB-D875DF185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88D698-3A7C-47C3-B102-F6F575A6AD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9E0E5D-3C27-4304-8D13-8CBAA6B11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C9662-E5DB-45D2-A925-7F1EFB223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3A86-D02F-43E9-B03B-E85C6B81213F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3ACCC1-4F63-4555-8BB6-C26D8DEB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DB4BF2-721A-4560-8C67-68B6DE9B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93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ABB1A1A-D6BA-40A7-86C3-C1D67790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D408E9-C6A3-42F2-B560-46D13B28C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446C17-0E13-4A34-9119-8F3D95647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63A86-D02F-43E9-B03B-E85C6B81213F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AC8CC-F771-4ECA-B233-75956DF6F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6A422E-0A57-43FB-8670-EFA63080F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D5919-1959-489A-A118-6B2DAE89F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960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6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jp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901B836-0FCE-4675-AACB-F1487BB45036}"/>
              </a:ext>
            </a:extLst>
          </p:cNvPr>
          <p:cNvGrpSpPr/>
          <p:nvPr/>
        </p:nvGrpSpPr>
        <p:grpSpPr>
          <a:xfrm>
            <a:off x="0" y="3009378"/>
            <a:ext cx="12330545" cy="3404637"/>
            <a:chOff x="0" y="3009378"/>
            <a:chExt cx="12330545" cy="34046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B8AAD15-93BE-418D-9093-7D62D6D3A477}"/>
                </a:ext>
              </a:extLst>
            </p:cNvPr>
            <p:cNvSpPr txBox="1"/>
            <p:nvPr/>
          </p:nvSpPr>
          <p:spPr>
            <a:xfrm>
              <a:off x="3613212" y="3009378"/>
              <a:ext cx="33380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그룹웨어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4A059C8-C52D-4BCD-B97F-6B0EC92BB3D8}"/>
                </a:ext>
              </a:extLst>
            </p:cNvPr>
            <p:cNvSpPr txBox="1"/>
            <p:nvPr/>
          </p:nvSpPr>
          <p:spPr>
            <a:xfrm>
              <a:off x="4844230" y="3298806"/>
              <a:ext cx="457108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44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73D5BB7-7DA3-46F6-B8F8-0194D16275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301766"/>
              <a:ext cx="36931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9473855-D5A3-4F50-A715-A4D3C2B7193B}"/>
                </a:ext>
              </a:extLst>
            </p:cNvPr>
            <p:cNvCxnSpPr>
              <a:cxnSpLocks/>
            </p:cNvCxnSpPr>
            <p:nvPr/>
          </p:nvCxnSpPr>
          <p:spPr>
            <a:xfrm>
              <a:off x="6687127" y="3763818"/>
              <a:ext cx="5643418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32A399-2A9A-448F-9758-2B35733C3057}"/>
                </a:ext>
              </a:extLst>
            </p:cNvPr>
            <p:cNvSpPr txBox="1"/>
            <p:nvPr/>
          </p:nvSpPr>
          <p:spPr>
            <a:xfrm>
              <a:off x="10080570" y="4136468"/>
              <a:ext cx="1182255" cy="227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DDIT 401</a:t>
              </a:r>
            </a:p>
            <a:p>
              <a:pPr algn="ctr"/>
              <a:r>
                <a: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team3</a:t>
              </a:r>
            </a:p>
            <a:p>
              <a:endPara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정시윤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김종명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노태현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이주연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전아현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D233AD1-7769-424B-B996-AA1FD55553F7}"/>
              </a:ext>
            </a:extLst>
          </p:cNvPr>
          <p:cNvSpPr txBox="1"/>
          <p:nvPr/>
        </p:nvSpPr>
        <p:spPr>
          <a:xfrm>
            <a:off x="0" y="0"/>
            <a:ext cx="1987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대덕인재개발원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401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</a:t>
            </a:r>
          </a:p>
        </p:txBody>
      </p:sp>
    </p:spTree>
    <p:extLst>
      <p:ext uri="{BB962C8B-B14F-4D97-AF65-F5344CB8AC3E}">
        <p14:creationId xmlns:p14="http://schemas.microsoft.com/office/powerpoint/2010/main" val="76865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393F21-779C-4473-8C8C-4EF0F4B318AB}"/>
              </a:ext>
            </a:extLst>
          </p:cNvPr>
          <p:cNvSpPr txBox="1"/>
          <p:nvPr/>
        </p:nvSpPr>
        <p:spPr>
          <a:xfrm>
            <a:off x="4373416" y="3001166"/>
            <a:ext cx="4479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Ⅱ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수행절차</a:t>
            </a:r>
          </a:p>
        </p:txBody>
      </p:sp>
    </p:spTree>
    <p:extLst>
      <p:ext uri="{BB962C8B-B14F-4D97-AF65-F5344CB8AC3E}">
        <p14:creationId xmlns:p14="http://schemas.microsoft.com/office/powerpoint/2010/main" val="3955363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017BAC5-6200-4597-A849-FB060D11A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57442"/>
              </p:ext>
            </p:extLst>
          </p:nvPr>
        </p:nvGraphicFramePr>
        <p:xfrm>
          <a:off x="2369633" y="986083"/>
          <a:ext cx="3895465" cy="24402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6495">
                  <a:extLst>
                    <a:ext uri="{9D8B030D-6E8A-4147-A177-3AD203B41FA5}">
                      <a16:colId xmlns:a16="http://schemas.microsoft.com/office/drawing/2014/main" val="1360226349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274877593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1525891490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4041502382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4248327595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2428306295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1222458293"/>
                    </a:ext>
                  </a:extLst>
                </a:gridCol>
              </a:tblGrid>
              <a:tr h="345741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월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237525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금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토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89036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041657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762581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705083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프로젝트 </a:t>
                      </a:r>
                      <a:endParaRPr lang="en-US" altLang="ko-KR" sz="9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팀구성</a:t>
                      </a:r>
                      <a:endParaRPr lang="ko-KR" altLang="en-US" sz="9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>
                        <a:alpha val="68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245166"/>
                  </a:ext>
                </a:extLst>
              </a:tr>
              <a:tr h="345741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231044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7A9F917-15A4-412B-9698-6D89A44D0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514733"/>
              </p:ext>
            </p:extLst>
          </p:nvPr>
        </p:nvGraphicFramePr>
        <p:xfrm>
          <a:off x="6815250" y="979707"/>
          <a:ext cx="3895465" cy="24201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6495">
                  <a:extLst>
                    <a:ext uri="{9D8B030D-6E8A-4147-A177-3AD203B41FA5}">
                      <a16:colId xmlns:a16="http://schemas.microsoft.com/office/drawing/2014/main" val="1360226349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274877593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1525891490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4041502382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4248327595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2428306295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1222458293"/>
                    </a:ext>
                  </a:extLst>
                </a:gridCol>
              </a:tblGrid>
              <a:tr h="345741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6</a:t>
                      </a:r>
                      <a:r>
                        <a:rPr lang="ko-KR" alt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월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237525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금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토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89036"/>
                  </a:ext>
                </a:extLst>
              </a:tr>
              <a:tr h="345741">
                <a:tc gridSpan="4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041657"/>
                  </a:ext>
                </a:extLst>
              </a:tr>
              <a:tr h="345741">
                <a:tc gridSpan="7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762581"/>
                  </a:ext>
                </a:extLst>
              </a:tr>
              <a:tr h="345741"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>
                        <a:alpha val="56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705083"/>
                  </a:ext>
                </a:extLst>
              </a:tr>
              <a:tr h="345741">
                <a:tc gridSpan="7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245166"/>
                  </a:ext>
                </a:extLst>
              </a:tr>
              <a:tr h="345741">
                <a:tc gridSpan="7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23104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35AE46B-E7A9-4CDA-A844-12B5CC76A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168128"/>
              </p:ext>
            </p:extLst>
          </p:nvPr>
        </p:nvGraphicFramePr>
        <p:xfrm>
          <a:off x="2369633" y="3546771"/>
          <a:ext cx="3895465" cy="27659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6495">
                  <a:extLst>
                    <a:ext uri="{9D8B030D-6E8A-4147-A177-3AD203B41FA5}">
                      <a16:colId xmlns:a16="http://schemas.microsoft.com/office/drawing/2014/main" val="1360226349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274877593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1525891490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4041502382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4248327595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2428306295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1222458293"/>
                    </a:ext>
                  </a:extLst>
                </a:gridCol>
              </a:tblGrid>
              <a:tr h="345741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월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237525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금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토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89036"/>
                  </a:ext>
                </a:extLst>
              </a:tr>
              <a:tr h="345741">
                <a:tc gridSpan="6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041657"/>
                  </a:ext>
                </a:extLst>
              </a:tr>
              <a:tr h="345741">
                <a:tc gridSpan="6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762581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>
                        <a:alpha val="63000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705083"/>
                  </a:ext>
                </a:extLst>
              </a:tr>
              <a:tr h="345741">
                <a:tc gridSpan="7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245166"/>
                  </a:ext>
                </a:extLst>
              </a:tr>
              <a:tr h="345741">
                <a:tc gridSpan="6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219745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231044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6444DF-750C-45E0-B2B8-051DD0832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756741"/>
              </p:ext>
            </p:extLst>
          </p:nvPr>
        </p:nvGraphicFramePr>
        <p:xfrm>
          <a:off x="6815249" y="3523361"/>
          <a:ext cx="3895465" cy="27659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6495">
                  <a:extLst>
                    <a:ext uri="{9D8B030D-6E8A-4147-A177-3AD203B41FA5}">
                      <a16:colId xmlns:a16="http://schemas.microsoft.com/office/drawing/2014/main" val="1360226349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274877593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1525891490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4041502382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4248327595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2428306295"/>
                    </a:ext>
                  </a:extLst>
                </a:gridCol>
                <a:gridCol w="556495">
                  <a:extLst>
                    <a:ext uri="{9D8B030D-6E8A-4147-A177-3AD203B41FA5}">
                      <a16:colId xmlns:a16="http://schemas.microsoft.com/office/drawing/2014/main" val="1222458293"/>
                    </a:ext>
                  </a:extLst>
                </a:gridCol>
              </a:tblGrid>
              <a:tr h="345741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월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237525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금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토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89036"/>
                  </a:ext>
                </a:extLst>
              </a:tr>
              <a:tr h="345741"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>
                        <a:alpha val="53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4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041657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762581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705083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675685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245166"/>
                  </a:ext>
                </a:extLst>
              </a:tr>
              <a:tr h="345741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23104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E9CCCC5-8D6C-4638-8EDC-759757FFC224}"/>
              </a:ext>
            </a:extLst>
          </p:cNvPr>
          <p:cNvSpPr txBox="1"/>
          <p:nvPr/>
        </p:nvSpPr>
        <p:spPr>
          <a:xfrm>
            <a:off x="4560846" y="2776653"/>
            <a:ext cx="568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25</a:t>
            </a:r>
            <a:endParaRPr lang="ko-KR" altLang="en-US" sz="1000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A0011E-1140-42EE-AEF7-20EB9FA94429}"/>
              </a:ext>
            </a:extLst>
          </p:cNvPr>
          <p:cNvSpPr txBox="1"/>
          <p:nvPr/>
        </p:nvSpPr>
        <p:spPr>
          <a:xfrm>
            <a:off x="2301176" y="3115982"/>
            <a:ext cx="762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27 ~ 31  </a:t>
            </a:r>
            <a:endParaRPr lang="ko-KR" altLang="en-US" sz="1000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502B7C-9D5E-4E2C-94ED-8C56EADD8AA0}"/>
              </a:ext>
            </a:extLst>
          </p:cNvPr>
          <p:cNvSpPr txBox="1"/>
          <p:nvPr/>
        </p:nvSpPr>
        <p:spPr>
          <a:xfrm>
            <a:off x="2864016" y="3143356"/>
            <a:ext cx="38954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및 프로젝트 기획안 제출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934393-7D89-459D-B62D-848DD9165D2D}"/>
              </a:ext>
            </a:extLst>
          </p:cNvPr>
          <p:cNvSpPr txBox="1"/>
          <p:nvPr/>
        </p:nvSpPr>
        <p:spPr>
          <a:xfrm>
            <a:off x="7792544" y="2054257"/>
            <a:ext cx="762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 ~ 12  </a:t>
            </a:r>
            <a:endParaRPr lang="ko-KR" altLang="en-US" sz="1000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D6EC2-2B4F-47B0-AB7E-973F497A0F58}"/>
              </a:ext>
            </a:extLst>
          </p:cNvPr>
          <p:cNvSpPr txBox="1"/>
          <p:nvPr/>
        </p:nvSpPr>
        <p:spPr>
          <a:xfrm>
            <a:off x="8173557" y="2350137"/>
            <a:ext cx="10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</a:t>
            </a:r>
            <a:endParaRPr lang="en-US" altLang="ko-KR" sz="900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착수 발표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0F6ED1-54FA-44BB-8A5A-3416350AA949}"/>
              </a:ext>
            </a:extLst>
          </p:cNvPr>
          <p:cNvSpPr txBox="1"/>
          <p:nvPr/>
        </p:nvSpPr>
        <p:spPr>
          <a:xfrm>
            <a:off x="7939382" y="2412525"/>
            <a:ext cx="762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14</a:t>
            </a:r>
            <a:endParaRPr lang="ko-KR" altLang="en-US" sz="1000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995F60-D867-4157-920F-9809860ED13D}"/>
              </a:ext>
            </a:extLst>
          </p:cNvPr>
          <p:cNvSpPr txBox="1"/>
          <p:nvPr/>
        </p:nvSpPr>
        <p:spPr>
          <a:xfrm>
            <a:off x="8207010" y="2073935"/>
            <a:ext cx="38954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 산출물 작성 및 보고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3EE8EA-1DB9-411B-A174-CC0F25217B76}"/>
              </a:ext>
            </a:extLst>
          </p:cNvPr>
          <p:cNvSpPr txBox="1"/>
          <p:nvPr/>
        </p:nvSpPr>
        <p:spPr>
          <a:xfrm>
            <a:off x="2604779" y="4613347"/>
            <a:ext cx="1164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6/15 ~7/7  </a:t>
            </a:r>
            <a:endParaRPr lang="ko-KR" altLang="en-US" sz="1000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F50939-8DC4-40BB-8493-2519757E1C72}"/>
              </a:ext>
            </a:extLst>
          </p:cNvPr>
          <p:cNvSpPr txBox="1"/>
          <p:nvPr/>
        </p:nvSpPr>
        <p:spPr>
          <a:xfrm>
            <a:off x="3349090" y="4628736"/>
            <a:ext cx="38954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산출물에 따른 개발 로직 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69F54F-12A0-4117-BD2E-B00EF0AE31A8}"/>
              </a:ext>
            </a:extLst>
          </p:cNvPr>
          <p:cNvSpPr txBox="1"/>
          <p:nvPr/>
        </p:nvSpPr>
        <p:spPr>
          <a:xfrm>
            <a:off x="8017734" y="2784347"/>
            <a:ext cx="38954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산출물에 따른 개발 로직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82D265-B845-47C7-9C4B-0FFEB98437F5}"/>
              </a:ext>
            </a:extLst>
          </p:cNvPr>
          <p:cNvSpPr txBox="1"/>
          <p:nvPr/>
        </p:nvSpPr>
        <p:spPr>
          <a:xfrm>
            <a:off x="3098191" y="4998788"/>
            <a:ext cx="1462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보고 및 단위 테스트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E053A7-240C-4ECB-A465-DA300ACAF00B}"/>
              </a:ext>
            </a:extLst>
          </p:cNvPr>
          <p:cNvSpPr txBox="1"/>
          <p:nvPr/>
        </p:nvSpPr>
        <p:spPr>
          <a:xfrm>
            <a:off x="2864016" y="4980050"/>
            <a:ext cx="762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</a:t>
            </a:r>
            <a:endParaRPr lang="ko-KR" altLang="en-US" sz="1000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315158-04FC-4B88-AE86-EE843D275F22}"/>
              </a:ext>
            </a:extLst>
          </p:cNvPr>
          <p:cNvSpPr txBox="1"/>
          <p:nvPr/>
        </p:nvSpPr>
        <p:spPr>
          <a:xfrm>
            <a:off x="3387104" y="5334418"/>
            <a:ext cx="2188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테스트 및 최종 발표 자료 준비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E12D44-D238-4536-BC7D-4E71252ED6E5}"/>
              </a:ext>
            </a:extLst>
          </p:cNvPr>
          <p:cNvSpPr txBox="1"/>
          <p:nvPr/>
        </p:nvSpPr>
        <p:spPr>
          <a:xfrm>
            <a:off x="2817406" y="5305642"/>
            <a:ext cx="762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11 ~ 28</a:t>
            </a:r>
            <a:endParaRPr lang="ko-KR" altLang="en-US" sz="1000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E4687AE-E0D3-41D5-8BDB-FD0C942951F9}"/>
              </a:ext>
            </a:extLst>
          </p:cNvPr>
          <p:cNvGrpSpPr/>
          <p:nvPr/>
        </p:nvGrpSpPr>
        <p:grpSpPr>
          <a:xfrm>
            <a:off x="573459" y="2076509"/>
            <a:ext cx="1651882" cy="2595357"/>
            <a:chOff x="235111" y="1754059"/>
            <a:chExt cx="1651882" cy="2595357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146FAFA-D4C0-4310-9935-308F36F7B6E7}"/>
                </a:ext>
              </a:extLst>
            </p:cNvPr>
            <p:cNvSpPr/>
            <p:nvPr/>
          </p:nvSpPr>
          <p:spPr>
            <a:xfrm>
              <a:off x="240171" y="1754059"/>
              <a:ext cx="423747" cy="41591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2FAD18B-7F3A-4DB1-BBEA-C8345CEEAE5F}"/>
                </a:ext>
              </a:extLst>
            </p:cNvPr>
            <p:cNvSpPr/>
            <p:nvPr/>
          </p:nvSpPr>
          <p:spPr>
            <a:xfrm>
              <a:off x="235111" y="2508584"/>
              <a:ext cx="423747" cy="41591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7AF6BE17-1BCB-42D4-8864-9F10924C8ABC}"/>
                </a:ext>
              </a:extLst>
            </p:cNvPr>
            <p:cNvSpPr/>
            <p:nvPr/>
          </p:nvSpPr>
          <p:spPr>
            <a:xfrm>
              <a:off x="235115" y="3256278"/>
              <a:ext cx="423747" cy="41591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97B194A-7202-4BA5-89CC-5D4CC81EBC30}"/>
                </a:ext>
              </a:extLst>
            </p:cNvPr>
            <p:cNvSpPr/>
            <p:nvPr/>
          </p:nvSpPr>
          <p:spPr>
            <a:xfrm>
              <a:off x="235112" y="3933503"/>
              <a:ext cx="423747" cy="41591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543BEAC-7B6A-4DC6-9B11-055894932D32}"/>
                </a:ext>
              </a:extLst>
            </p:cNvPr>
            <p:cNvSpPr txBox="1"/>
            <p:nvPr/>
          </p:nvSpPr>
          <p:spPr>
            <a:xfrm>
              <a:off x="371963" y="1854668"/>
              <a:ext cx="14475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주제 선정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E1EF01-B0ED-4155-9B22-6ADF0AFC7786}"/>
                </a:ext>
              </a:extLst>
            </p:cNvPr>
            <p:cNvSpPr txBox="1"/>
            <p:nvPr/>
          </p:nvSpPr>
          <p:spPr>
            <a:xfrm>
              <a:off x="401468" y="2585106"/>
              <a:ext cx="14475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설계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235FE3A-F685-46FE-B43E-73935D4D33F4}"/>
                </a:ext>
              </a:extLst>
            </p:cNvPr>
            <p:cNvSpPr txBox="1"/>
            <p:nvPr/>
          </p:nvSpPr>
          <p:spPr>
            <a:xfrm>
              <a:off x="359275" y="3315544"/>
              <a:ext cx="14475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구현 기간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4159ECE-80AC-475A-B58C-E72CDF1F9E71}"/>
                </a:ext>
              </a:extLst>
            </p:cNvPr>
            <p:cNvSpPr txBox="1"/>
            <p:nvPr/>
          </p:nvSpPr>
          <p:spPr>
            <a:xfrm>
              <a:off x="359275" y="4002959"/>
              <a:ext cx="1527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테스트 및 배포 기간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AFADB9-BBEF-4D0C-A11E-BEF77485C6DB}"/>
              </a:ext>
            </a:extLst>
          </p:cNvPr>
          <p:cNvSpPr txBox="1"/>
          <p:nvPr/>
        </p:nvSpPr>
        <p:spPr>
          <a:xfrm>
            <a:off x="7922898" y="4270499"/>
            <a:ext cx="762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 ~ 2</a:t>
            </a:r>
            <a:endParaRPr lang="ko-KR" altLang="en-US" sz="1000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B48EA6-EAB4-4DFF-A21B-D72403609FA8}"/>
              </a:ext>
            </a:extLst>
          </p:cNvPr>
          <p:cNvSpPr txBox="1"/>
          <p:nvPr/>
        </p:nvSpPr>
        <p:spPr>
          <a:xfrm>
            <a:off x="8303911" y="4283978"/>
            <a:ext cx="628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리허설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71F0AE-9B23-4E76-86B3-661AFAD02589}"/>
              </a:ext>
            </a:extLst>
          </p:cNvPr>
          <p:cNvSpPr txBox="1"/>
          <p:nvPr/>
        </p:nvSpPr>
        <p:spPr>
          <a:xfrm>
            <a:off x="9000905" y="4248197"/>
            <a:ext cx="762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 lang="ko-KR" altLang="en-US" sz="1100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18EE65-D8A8-4D63-A7E0-97FCD0AE74E6}"/>
              </a:ext>
            </a:extLst>
          </p:cNvPr>
          <p:cNvSpPr txBox="1"/>
          <p:nvPr/>
        </p:nvSpPr>
        <p:spPr>
          <a:xfrm>
            <a:off x="9138423" y="4259837"/>
            <a:ext cx="1364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최종 발표일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C308EAA-3320-4088-A388-FCC78B9E4A17}"/>
              </a:ext>
            </a:extLst>
          </p:cNvPr>
          <p:cNvGrpSpPr/>
          <p:nvPr/>
        </p:nvGrpSpPr>
        <p:grpSpPr>
          <a:xfrm>
            <a:off x="-211873" y="10003"/>
            <a:ext cx="12533180" cy="635180"/>
            <a:chOff x="-211873" y="10003"/>
            <a:chExt cx="12533180" cy="63518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60B8FC2-E379-4D30-9C34-AF15E841C545}"/>
                </a:ext>
              </a:extLst>
            </p:cNvPr>
            <p:cNvGrpSpPr/>
            <p:nvPr/>
          </p:nvGrpSpPr>
          <p:grpSpPr>
            <a:xfrm>
              <a:off x="-211873" y="10003"/>
              <a:ext cx="12403873" cy="635180"/>
              <a:chOff x="-211873" y="10003"/>
              <a:chExt cx="12403873" cy="635180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292E6FBF-55A0-455D-A6B5-3A1B7164A9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A5D4F5-B60D-435C-8895-C07B5793A147}"/>
                  </a:ext>
                </a:extLst>
              </p:cNvPr>
              <p:cNvSpPr txBox="1"/>
              <p:nvPr/>
            </p:nvSpPr>
            <p:spPr>
              <a:xfrm>
                <a:off x="267210" y="10003"/>
                <a:ext cx="21305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Ⅱ. </a:t>
                </a:r>
                <a:r>
                  <a:rPr lang="ko-KR" altLang="en-US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수행절차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F3FC994-6909-46D2-8DD9-5E7A25DD36ED}"/>
                  </a:ext>
                </a:extLst>
              </p:cNvPr>
              <p:cNvSpPr/>
              <p:nvPr/>
            </p:nvSpPr>
            <p:spPr>
              <a:xfrm>
                <a:off x="184343" y="229155"/>
                <a:ext cx="1487439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1.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계획 수립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39879B5-837F-43E3-BC6A-F52CCD80F8D8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709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C963358-7DE4-44C7-94BA-58EB9C89BCC6}"/>
              </a:ext>
            </a:extLst>
          </p:cNvPr>
          <p:cNvGrpSpPr/>
          <p:nvPr/>
        </p:nvGrpSpPr>
        <p:grpSpPr>
          <a:xfrm>
            <a:off x="2041461" y="1570485"/>
            <a:ext cx="9495261" cy="4089118"/>
            <a:chOff x="1544446" y="798697"/>
            <a:chExt cx="9495261" cy="408911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9556AD6-20A4-4AA6-80F8-3D04A861FBC1}"/>
                </a:ext>
              </a:extLst>
            </p:cNvPr>
            <p:cNvGrpSpPr/>
            <p:nvPr/>
          </p:nvGrpSpPr>
          <p:grpSpPr>
            <a:xfrm>
              <a:off x="1602102" y="1274521"/>
              <a:ext cx="1037604" cy="1331431"/>
              <a:chOff x="780587" y="1415040"/>
              <a:chExt cx="1037604" cy="133143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0454A57-3A8C-488F-B176-E8FB859ABD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262" y="1415040"/>
                <a:ext cx="947929" cy="947929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BC1A33-BFA6-4ED0-8A9C-5B6F0E8A0545}"/>
                  </a:ext>
                </a:extLst>
              </p:cNvPr>
              <p:cNvSpPr txBox="1"/>
              <p:nvPr/>
            </p:nvSpPr>
            <p:spPr>
              <a:xfrm>
                <a:off x="780587" y="2284806"/>
                <a:ext cx="9664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accent1">
                        <a:lumMod val="50000"/>
                      </a:schemeClr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rPr>
                  <a:t>그룹웨어 </a:t>
                </a:r>
                <a:endPara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accent1">
                        <a:lumMod val="50000"/>
                      </a:schemeClr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rPr>
                  <a:t>사용자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08044D7-144D-418F-8550-84F782358E51}"/>
                </a:ext>
              </a:extLst>
            </p:cNvPr>
            <p:cNvGrpSpPr/>
            <p:nvPr/>
          </p:nvGrpSpPr>
          <p:grpSpPr>
            <a:xfrm>
              <a:off x="1692641" y="3496458"/>
              <a:ext cx="966480" cy="1391357"/>
              <a:chOff x="793601" y="3336611"/>
              <a:chExt cx="966480" cy="139135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7CD3AC99-1845-4F5B-BB30-141739FF8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877" y="3336611"/>
                <a:ext cx="947929" cy="94792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2CDC12-E8B6-46AC-BEAA-22FF1DE33F6E}"/>
                  </a:ext>
                </a:extLst>
              </p:cNvPr>
              <p:cNvSpPr txBox="1"/>
              <p:nvPr/>
            </p:nvSpPr>
            <p:spPr>
              <a:xfrm>
                <a:off x="793601" y="4266303"/>
                <a:ext cx="9664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accent1">
                        <a:lumMod val="50000"/>
                      </a:schemeClr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rPr>
                  <a:t>그룹웨어 </a:t>
                </a:r>
                <a:endPara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accent1">
                        <a:lumMod val="50000"/>
                      </a:schemeClr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rPr>
                  <a:t>관리자</a:t>
                </a: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F8BA8E25-69A4-4081-836B-91DBF55C3CDC}"/>
                </a:ext>
              </a:extLst>
            </p:cNvPr>
            <p:cNvGrpSpPr/>
            <p:nvPr/>
          </p:nvGrpSpPr>
          <p:grpSpPr>
            <a:xfrm>
              <a:off x="3019017" y="798697"/>
              <a:ext cx="5824313" cy="2301623"/>
              <a:chOff x="2294188" y="916903"/>
              <a:chExt cx="5824313" cy="2301623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9AB04FFF-B58B-495B-9B0D-4D8E8004854E}"/>
                  </a:ext>
                </a:extLst>
              </p:cNvPr>
              <p:cNvGrpSpPr/>
              <p:nvPr/>
            </p:nvGrpSpPr>
            <p:grpSpPr>
              <a:xfrm>
                <a:off x="2323542" y="1021057"/>
                <a:ext cx="966480" cy="969787"/>
                <a:chOff x="2281127" y="1309730"/>
                <a:chExt cx="966480" cy="969787"/>
              </a:xfrm>
            </p:grpSpPr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7A50B58B-E297-46DB-ABC0-7EBD23AF25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7669" y="1309730"/>
                  <a:ext cx="632316" cy="632316"/>
                </a:xfrm>
                <a:prstGeom prst="rect">
                  <a:avLst/>
                </a:prstGeom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3B3D8CB-7CAF-4095-92FF-0A0B78370FE2}"/>
                    </a:ext>
                  </a:extLst>
                </p:cNvPr>
                <p:cNvSpPr txBox="1"/>
                <p:nvPr/>
              </p:nvSpPr>
              <p:spPr>
                <a:xfrm>
                  <a:off x="2281127" y="2017907"/>
                  <a:ext cx="96648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전자결재</a:t>
                  </a:r>
                </a:p>
              </p:txBody>
            </p:sp>
          </p:grp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BCBEDDA7-4003-4F59-8D6D-788092DC2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7174" y="1101508"/>
                <a:ext cx="659162" cy="470752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40EF99FB-ED77-4F88-8BAE-AC680E047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52" b="95062" l="2817" r="98592">
                            <a14:foregroundMark x1="23239" y1="7407" x2="22535" y2="1852"/>
                            <a14:foregroundMark x1="10563" y1="65432" x2="4225" y2="69753"/>
                            <a14:foregroundMark x1="23239" y1="91358" x2="30986" y2="95679"/>
                            <a14:foregroundMark x1="52817" y1="80864" x2="52817" y2="80864"/>
                            <a14:foregroundMark x1="54225" y1="75926" x2="54225" y2="75926"/>
                            <a14:foregroundMark x1="85952" y1="72613" x2="85211" y2="77160"/>
                            <a14:foregroundMark x1="88028" y1="59877" x2="87364" y2="63950"/>
                            <a14:foregroundMark x1="90147" y1="70330" x2="89903" y2="71827"/>
                            <a14:foregroundMark x1="90543" y1="67901" x2="90309" y2="69339"/>
                            <a14:foregroundMark x1="90945" y1="65432" x2="90543" y2="67901"/>
                            <a14:foregroundMark x1="91063" y1="64710" x2="90945" y2="65432"/>
                            <a14:foregroundMark x1="97183" y1="67284" x2="98592" y2="67284"/>
                            <a14:foregroundMark x1="97183" y1="67901" x2="97183" y2="67901"/>
                            <a14:backgroundMark x1="88028" y1="67901" x2="88028" y2="67901"/>
                            <a14:backgroundMark x1="87324" y1="67284" x2="86620" y2="67901"/>
                            <a14:backgroundMark x1="87324" y1="69136" x2="83803" y2="70370"/>
                            <a14:backgroundMark x1="84507" y1="65432" x2="84507" y2="65432"/>
                            <a14:backgroundMark x1="85211" y1="65432" x2="87324" y2="67284"/>
                            <a14:backgroundMark x1="85211" y1="66049" x2="88028" y2="672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7753" y="1081161"/>
                <a:ext cx="567774" cy="647742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AAC52008-9C7E-4505-B1E3-6FC31260F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8172" y="2190582"/>
                <a:ext cx="645729" cy="645729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1A615DDA-ECD7-4866-9D44-F32804641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4038" y="921229"/>
                <a:ext cx="782953" cy="782953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449AC2EC-3134-4E11-8ECF-2842C148D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5162" y="2105718"/>
                <a:ext cx="851198" cy="851198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9B48350F-E04B-40AD-9837-E95E7476B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8895" y="2203333"/>
                <a:ext cx="567774" cy="567774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65596412-A0B3-4AED-991F-50C395EFB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7166" y="916903"/>
                <a:ext cx="736139" cy="736139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937DAC2D-F069-4F6D-B490-783027C97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1876" y="2105718"/>
                <a:ext cx="678234" cy="678234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EBA32B5F-6A02-4751-B815-5C8388B09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1717" y="2121211"/>
                <a:ext cx="627593" cy="627593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85D9F56-D5EE-491E-BDD9-827C207667C8}"/>
                  </a:ext>
                </a:extLst>
              </p:cNvPr>
              <p:cNvSpPr txBox="1"/>
              <p:nvPr/>
            </p:nvSpPr>
            <p:spPr>
              <a:xfrm>
                <a:off x="3589176" y="1752955"/>
                <a:ext cx="9664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메일</a:t>
                </a:r>
                <a:endParaRPr lang="ko-KR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8FBFBFE-0F13-4B42-B50B-C669CB050A9B}"/>
                  </a:ext>
                </a:extLst>
              </p:cNvPr>
              <p:cNvSpPr txBox="1"/>
              <p:nvPr/>
            </p:nvSpPr>
            <p:spPr>
              <a:xfrm>
                <a:off x="4708400" y="1747612"/>
                <a:ext cx="9664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쪽지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1DD86B1-B23E-4857-9749-4DF2AE48D5C5}"/>
                  </a:ext>
                </a:extLst>
              </p:cNvPr>
              <p:cNvSpPr txBox="1"/>
              <p:nvPr/>
            </p:nvSpPr>
            <p:spPr>
              <a:xfrm>
                <a:off x="6111995" y="1752955"/>
                <a:ext cx="9664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메신저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1C555C4-52E9-4D71-8E5F-62EB0AE95F04}"/>
                  </a:ext>
                </a:extLst>
              </p:cNvPr>
              <p:cNvSpPr txBox="1"/>
              <p:nvPr/>
            </p:nvSpPr>
            <p:spPr>
              <a:xfrm>
                <a:off x="7136116" y="1733229"/>
                <a:ext cx="9664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커뮤니티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B27AD51-0E73-4964-A0F2-6046AEE9F341}"/>
                  </a:ext>
                </a:extLst>
              </p:cNvPr>
              <p:cNvSpPr txBox="1"/>
              <p:nvPr/>
            </p:nvSpPr>
            <p:spPr>
              <a:xfrm>
                <a:off x="7152021" y="2930716"/>
                <a:ext cx="9664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예약</a:t>
                </a:r>
                <a:endParaRPr lang="ko-KR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DF4E254-F575-427A-B34E-340B21C1BF95}"/>
                  </a:ext>
                </a:extLst>
              </p:cNvPr>
              <p:cNvSpPr txBox="1"/>
              <p:nvPr/>
            </p:nvSpPr>
            <p:spPr>
              <a:xfrm>
                <a:off x="6097521" y="2926721"/>
                <a:ext cx="9664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일정관리</a:t>
                </a:r>
                <a:endParaRPr lang="ko-KR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4104E25-FF1B-44D5-B59D-2F931802D3C9}"/>
                  </a:ext>
                </a:extLst>
              </p:cNvPr>
              <p:cNvSpPr txBox="1"/>
              <p:nvPr/>
            </p:nvSpPr>
            <p:spPr>
              <a:xfrm>
                <a:off x="4907753" y="2956916"/>
                <a:ext cx="9664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인사관리</a:t>
                </a:r>
                <a:endParaRPr lang="ko-KR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8F857AA-0D84-44AF-8451-A7FC40EEFE1A}"/>
                  </a:ext>
                </a:extLst>
              </p:cNvPr>
              <p:cNvSpPr txBox="1"/>
              <p:nvPr/>
            </p:nvSpPr>
            <p:spPr>
              <a:xfrm>
                <a:off x="3689436" y="2948106"/>
                <a:ext cx="9664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근태관리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40652E6-3FA5-4AA7-BBA9-0CF7C991BF73}"/>
                  </a:ext>
                </a:extLst>
              </p:cNvPr>
              <p:cNvSpPr txBox="1"/>
              <p:nvPr/>
            </p:nvSpPr>
            <p:spPr>
              <a:xfrm>
                <a:off x="2294188" y="2948106"/>
                <a:ext cx="9664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화상회의</a:t>
                </a:r>
              </a:p>
            </p:txBody>
          </p:sp>
        </p:grp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7653C4B-4D79-43CB-8109-969E51123A2E}"/>
                </a:ext>
              </a:extLst>
            </p:cNvPr>
            <p:cNvCxnSpPr>
              <a:cxnSpLocks/>
            </p:cNvCxnSpPr>
            <p:nvPr/>
          </p:nvCxnSpPr>
          <p:spPr>
            <a:xfrm>
              <a:off x="1544446" y="3290052"/>
              <a:ext cx="9495261" cy="0"/>
            </a:xfrm>
            <a:prstGeom prst="line">
              <a:avLst/>
            </a:prstGeom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DB6A636-E038-4269-AF2C-7A1C55809FB1}"/>
                </a:ext>
              </a:extLst>
            </p:cNvPr>
            <p:cNvGrpSpPr/>
            <p:nvPr/>
          </p:nvGrpSpPr>
          <p:grpSpPr>
            <a:xfrm>
              <a:off x="2882887" y="3567655"/>
              <a:ext cx="3950432" cy="1120167"/>
              <a:chOff x="3082240" y="3391602"/>
              <a:chExt cx="3950432" cy="1120167"/>
            </a:xfrm>
          </p:grpSpPr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2725D595-BF2E-4BCF-8A7C-AF5CD9A46C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4205" y="3391602"/>
                <a:ext cx="809505" cy="809505"/>
              </a:xfrm>
              <a:prstGeom prst="rect">
                <a:avLst/>
              </a:prstGeom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33B7DDC7-FE41-495C-A4B4-5F6955382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5302" y="3528034"/>
                <a:ext cx="659162" cy="616115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ACDBACFE-7D02-42A2-AE53-D211A30C11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4655" y="3520920"/>
                <a:ext cx="637948" cy="637948"/>
              </a:xfrm>
              <a:prstGeom prst="rect">
                <a:avLst/>
              </a:prstGeom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7C962C5-DE20-46D5-8A98-3D7D34FD4910}"/>
                  </a:ext>
                </a:extLst>
              </p:cNvPr>
              <p:cNvSpPr txBox="1"/>
              <p:nvPr/>
            </p:nvSpPr>
            <p:spPr>
              <a:xfrm>
                <a:off x="3082240" y="4253101"/>
                <a:ext cx="125968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사원 정보 관리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84CE948-5386-4BA4-8D9B-31985342553F}"/>
                  </a:ext>
                </a:extLst>
              </p:cNvPr>
              <p:cNvSpPr txBox="1"/>
              <p:nvPr/>
            </p:nvSpPr>
            <p:spPr>
              <a:xfrm>
                <a:off x="4446918" y="4233640"/>
                <a:ext cx="125968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시스템 로그 확인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825E63A-F122-4F82-9B30-C8681AD2A664}"/>
                  </a:ext>
                </a:extLst>
              </p:cNvPr>
              <p:cNvSpPr txBox="1"/>
              <p:nvPr/>
            </p:nvSpPr>
            <p:spPr>
              <a:xfrm>
                <a:off x="5772988" y="4257853"/>
                <a:ext cx="125968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회사 조직 관리</a:t>
                </a:r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DC74B07-B753-489F-929F-BACD57C71B51}"/>
              </a:ext>
            </a:extLst>
          </p:cNvPr>
          <p:cNvGrpSpPr/>
          <p:nvPr/>
        </p:nvGrpSpPr>
        <p:grpSpPr>
          <a:xfrm>
            <a:off x="-211873" y="10003"/>
            <a:ext cx="12533180" cy="635180"/>
            <a:chOff x="-211873" y="10003"/>
            <a:chExt cx="12533180" cy="635180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46693F6-558E-4934-A9D4-E459FC5108FC}"/>
                </a:ext>
              </a:extLst>
            </p:cNvPr>
            <p:cNvGrpSpPr/>
            <p:nvPr/>
          </p:nvGrpSpPr>
          <p:grpSpPr>
            <a:xfrm>
              <a:off x="-211873" y="10003"/>
              <a:ext cx="12403873" cy="635180"/>
              <a:chOff x="-211873" y="10003"/>
              <a:chExt cx="12403873" cy="635180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AF53DA83-224A-437A-8BB8-3A612DFE6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897C710-05C7-4A7D-8822-25E92F28F0DB}"/>
                  </a:ext>
                </a:extLst>
              </p:cNvPr>
              <p:cNvSpPr txBox="1"/>
              <p:nvPr/>
            </p:nvSpPr>
            <p:spPr>
              <a:xfrm>
                <a:off x="267210" y="10003"/>
                <a:ext cx="21305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Ⅱ. </a:t>
                </a:r>
                <a:r>
                  <a:rPr lang="ko-KR" altLang="en-US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수행절차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53DBAAD6-B232-40E4-9E46-711A4351AC47}"/>
                  </a:ext>
                </a:extLst>
              </p:cNvPr>
              <p:cNvSpPr/>
              <p:nvPr/>
            </p:nvSpPr>
            <p:spPr>
              <a:xfrm>
                <a:off x="184343" y="229155"/>
                <a:ext cx="1487439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2.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주요 기능</a:t>
                </a: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A8AFD4E-FB23-49D5-B1FF-8892E0985609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218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60CA8AA5-678D-45B5-A55C-14516958CCA5}"/>
              </a:ext>
            </a:extLst>
          </p:cNvPr>
          <p:cNvGrpSpPr/>
          <p:nvPr/>
        </p:nvGrpSpPr>
        <p:grpSpPr>
          <a:xfrm>
            <a:off x="2386362" y="1988513"/>
            <a:ext cx="2256635" cy="2865457"/>
            <a:chOff x="2192945" y="1725441"/>
            <a:chExt cx="2256635" cy="2865457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6C7A4C3-773A-4231-9901-48356F306185}"/>
                </a:ext>
              </a:extLst>
            </p:cNvPr>
            <p:cNvGrpSpPr/>
            <p:nvPr/>
          </p:nvGrpSpPr>
          <p:grpSpPr>
            <a:xfrm>
              <a:off x="2522668" y="1725441"/>
              <a:ext cx="1744400" cy="1672843"/>
              <a:chOff x="2522668" y="1725441"/>
              <a:chExt cx="1744400" cy="1672843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B6C586A8-E348-400A-BD79-0C6B07E6E725}"/>
                  </a:ext>
                </a:extLst>
              </p:cNvPr>
              <p:cNvSpPr/>
              <p:nvPr/>
            </p:nvSpPr>
            <p:spPr>
              <a:xfrm>
                <a:off x="2522668" y="1725441"/>
                <a:ext cx="1744400" cy="167284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FF6D41C3-C54A-4397-92C9-2F501B6B4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2963" y="2099181"/>
                <a:ext cx="1019089" cy="1019089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519493-A63F-40DA-AFB9-927B5E1A2CF8}"/>
                </a:ext>
              </a:extLst>
            </p:cNvPr>
            <p:cNvSpPr txBox="1"/>
            <p:nvPr/>
          </p:nvSpPr>
          <p:spPr>
            <a:xfrm>
              <a:off x="2192945" y="3606013"/>
              <a:ext cx="2256635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이력서 적합도 판정</a:t>
              </a:r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자격증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경력에 기반한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부서별 이력서 적합도 판정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82FDF32-54F5-4156-9E28-F4D08A7B08C2}"/>
              </a:ext>
            </a:extLst>
          </p:cNvPr>
          <p:cNvGrpSpPr/>
          <p:nvPr/>
        </p:nvGrpSpPr>
        <p:grpSpPr>
          <a:xfrm>
            <a:off x="228560" y="1997859"/>
            <a:ext cx="2256635" cy="2856111"/>
            <a:chOff x="88830" y="1773071"/>
            <a:chExt cx="2256635" cy="285611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DA87717-5DB2-47C7-B0F7-24825153489C}"/>
                </a:ext>
              </a:extLst>
            </p:cNvPr>
            <p:cNvGrpSpPr/>
            <p:nvPr/>
          </p:nvGrpSpPr>
          <p:grpSpPr>
            <a:xfrm>
              <a:off x="352030" y="1773071"/>
              <a:ext cx="1744400" cy="1672843"/>
              <a:chOff x="352030" y="1773071"/>
              <a:chExt cx="1744400" cy="1672843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FA3944E-48A9-4450-883F-7DDCB6E18324}"/>
                  </a:ext>
                </a:extLst>
              </p:cNvPr>
              <p:cNvSpPr/>
              <p:nvPr/>
            </p:nvSpPr>
            <p:spPr>
              <a:xfrm>
                <a:off x="352030" y="1773071"/>
                <a:ext cx="1744400" cy="167284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163FD5A-1338-4EC7-B984-DC3619DD7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130" y="2098024"/>
                <a:ext cx="1132036" cy="1132036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E279A2-C7AB-4955-8E1A-213996E23E7F}"/>
                </a:ext>
              </a:extLst>
            </p:cNvPr>
            <p:cNvSpPr txBox="1"/>
            <p:nvPr/>
          </p:nvSpPr>
          <p:spPr>
            <a:xfrm>
              <a:off x="88830" y="3644297"/>
              <a:ext cx="2256635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자격증 추천</a:t>
              </a:r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부서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나이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경력에 기반한 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개인별 맞춤 자격증 추천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415008A-C201-42C0-8EB3-CB03515EBC84}"/>
              </a:ext>
            </a:extLst>
          </p:cNvPr>
          <p:cNvGrpSpPr/>
          <p:nvPr/>
        </p:nvGrpSpPr>
        <p:grpSpPr>
          <a:xfrm>
            <a:off x="4556135" y="1988513"/>
            <a:ext cx="2663421" cy="2870665"/>
            <a:chOff x="4345622" y="1803875"/>
            <a:chExt cx="2663421" cy="287066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4C8B94C-3294-4E39-9C4F-EA736D5F00F4}"/>
                </a:ext>
              </a:extLst>
            </p:cNvPr>
            <p:cNvGrpSpPr/>
            <p:nvPr/>
          </p:nvGrpSpPr>
          <p:grpSpPr>
            <a:xfrm>
              <a:off x="4780631" y="1803875"/>
              <a:ext cx="1744400" cy="1672843"/>
              <a:chOff x="4780631" y="1803875"/>
              <a:chExt cx="1744400" cy="1672843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E2FDBC5-A9FF-4AFC-9051-D846032FB22B}"/>
                  </a:ext>
                </a:extLst>
              </p:cNvPr>
              <p:cNvSpPr/>
              <p:nvPr/>
            </p:nvSpPr>
            <p:spPr>
              <a:xfrm>
                <a:off x="4780631" y="1803875"/>
                <a:ext cx="1744400" cy="167284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ED9CEB4-DD4B-4D1A-9115-87EDB4DB3C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8452" y="2239300"/>
                <a:ext cx="957404" cy="95740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95EF5F-1F78-4AC7-8F4B-89E393F90201}"/>
                </a:ext>
              </a:extLst>
            </p:cNvPr>
            <p:cNvSpPr txBox="1"/>
            <p:nvPr/>
          </p:nvSpPr>
          <p:spPr>
            <a:xfrm>
              <a:off x="4345622" y="3689655"/>
              <a:ext cx="266342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주식 종목 예측</a:t>
              </a:r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과거 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50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영업일 가격 정보에 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근거한 종목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업종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지수 가격 예측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166E482-2E1C-4317-94D6-50AEAEC7B0AA}"/>
              </a:ext>
            </a:extLst>
          </p:cNvPr>
          <p:cNvGrpSpPr/>
          <p:nvPr/>
        </p:nvGrpSpPr>
        <p:grpSpPr>
          <a:xfrm>
            <a:off x="7113229" y="1997859"/>
            <a:ext cx="2478621" cy="3071555"/>
            <a:chOff x="7154965" y="1756157"/>
            <a:chExt cx="2478621" cy="3071555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FA56CE8-5D02-485F-8759-0FA6F085ED6B}"/>
                </a:ext>
              </a:extLst>
            </p:cNvPr>
            <p:cNvGrpSpPr/>
            <p:nvPr/>
          </p:nvGrpSpPr>
          <p:grpSpPr>
            <a:xfrm>
              <a:off x="7464832" y="1756157"/>
              <a:ext cx="1744400" cy="1672843"/>
              <a:chOff x="7464832" y="1756157"/>
              <a:chExt cx="1744400" cy="1672843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7EBFE074-E515-4A82-8958-3B24C557E762}"/>
                  </a:ext>
                </a:extLst>
              </p:cNvPr>
              <p:cNvSpPr/>
              <p:nvPr/>
            </p:nvSpPr>
            <p:spPr>
              <a:xfrm>
                <a:off x="7464832" y="1756157"/>
                <a:ext cx="1744400" cy="167284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94FB2070-E837-464A-8E47-6339E8EAC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13808" y="1866498"/>
                <a:ext cx="1207168" cy="1207168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A6A509-B943-4CC0-9886-4F743EC61542}"/>
                </a:ext>
              </a:extLst>
            </p:cNvPr>
            <p:cNvSpPr txBox="1"/>
            <p:nvPr/>
          </p:nvSpPr>
          <p:spPr>
            <a:xfrm>
              <a:off x="7154965" y="3627383"/>
              <a:ext cx="24786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자기계발 도서 추천</a:t>
              </a:r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부서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연차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직급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나이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관심분야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취득 자격증을 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기반으로 한 자기계발 도서 추천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3760258-5A0F-41F2-8BF2-DBE630670949}"/>
              </a:ext>
            </a:extLst>
          </p:cNvPr>
          <p:cNvGrpSpPr/>
          <p:nvPr/>
        </p:nvGrpSpPr>
        <p:grpSpPr>
          <a:xfrm>
            <a:off x="9558397" y="1997859"/>
            <a:ext cx="2325933" cy="2813457"/>
            <a:chOff x="9513780" y="1799428"/>
            <a:chExt cx="2325933" cy="281345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2AA56FD-6F0D-4D9E-929E-8C4CD0D6F08F}"/>
                </a:ext>
              </a:extLst>
            </p:cNvPr>
            <p:cNvGrpSpPr/>
            <p:nvPr/>
          </p:nvGrpSpPr>
          <p:grpSpPr>
            <a:xfrm>
              <a:off x="9767402" y="1799428"/>
              <a:ext cx="1744400" cy="1672843"/>
              <a:chOff x="9767402" y="1799428"/>
              <a:chExt cx="1744400" cy="1672843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0C4BFEFC-F57B-4FEB-AF77-C0922BA09D23}"/>
                  </a:ext>
                </a:extLst>
              </p:cNvPr>
              <p:cNvSpPr/>
              <p:nvPr/>
            </p:nvSpPr>
            <p:spPr>
              <a:xfrm>
                <a:off x="9767402" y="1799428"/>
                <a:ext cx="1744400" cy="167284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693A724-20E3-4907-B1E5-89EBA6A824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9900" y="2081009"/>
                <a:ext cx="987825" cy="987825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8DD06D-8091-418C-8482-41C89C584B17}"/>
                </a:ext>
              </a:extLst>
            </p:cNvPr>
            <p:cNvSpPr txBox="1"/>
            <p:nvPr/>
          </p:nvSpPr>
          <p:spPr>
            <a:xfrm>
              <a:off x="9513780" y="3628000"/>
              <a:ext cx="2325933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메뉴 추천</a:t>
              </a:r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날씨 정보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구성원 형태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식사 기록에 근거한 메뉴 추천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C5F3A16-60F1-4408-9231-7AD518A55845}"/>
              </a:ext>
            </a:extLst>
          </p:cNvPr>
          <p:cNvGrpSpPr/>
          <p:nvPr/>
        </p:nvGrpSpPr>
        <p:grpSpPr>
          <a:xfrm>
            <a:off x="-211873" y="10003"/>
            <a:ext cx="12533180" cy="635180"/>
            <a:chOff x="-211873" y="10003"/>
            <a:chExt cx="12533180" cy="63518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940970D-FD66-44BC-9BC5-D724A9BE6203}"/>
                </a:ext>
              </a:extLst>
            </p:cNvPr>
            <p:cNvGrpSpPr/>
            <p:nvPr/>
          </p:nvGrpSpPr>
          <p:grpSpPr>
            <a:xfrm>
              <a:off x="-211873" y="10003"/>
              <a:ext cx="12403873" cy="635180"/>
              <a:chOff x="-211873" y="10003"/>
              <a:chExt cx="12403873" cy="635180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F7B2011B-DDFA-4052-84BB-C6EBEAA7DC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F8B204-C1DF-476E-B6CC-56D9A72E544D}"/>
                  </a:ext>
                </a:extLst>
              </p:cNvPr>
              <p:cNvSpPr txBox="1"/>
              <p:nvPr/>
            </p:nvSpPr>
            <p:spPr>
              <a:xfrm>
                <a:off x="267210" y="10003"/>
                <a:ext cx="21305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Ⅱ. </a:t>
                </a:r>
                <a:r>
                  <a:rPr lang="ko-KR" altLang="en-US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수행절차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2F0E808-566F-410E-B813-5DA22BB949FC}"/>
                  </a:ext>
                </a:extLst>
              </p:cNvPr>
              <p:cNvSpPr/>
              <p:nvPr/>
            </p:nvSpPr>
            <p:spPr>
              <a:xfrm>
                <a:off x="184343" y="229155"/>
                <a:ext cx="2051817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3. AI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기능 </a:t>
                </a:r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-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추천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3CFA39-4DC3-47DF-85E5-C5B23A777A21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922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60CA8AA5-678D-45B5-A55C-14516958CCA5}"/>
              </a:ext>
            </a:extLst>
          </p:cNvPr>
          <p:cNvGrpSpPr/>
          <p:nvPr/>
        </p:nvGrpSpPr>
        <p:grpSpPr>
          <a:xfrm>
            <a:off x="2386362" y="1988513"/>
            <a:ext cx="2256635" cy="2865457"/>
            <a:chOff x="2192945" y="1725441"/>
            <a:chExt cx="2256635" cy="286545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6C586A8-E348-400A-BD79-0C6B07E6E725}"/>
                </a:ext>
              </a:extLst>
            </p:cNvPr>
            <p:cNvSpPr/>
            <p:nvPr/>
          </p:nvSpPr>
          <p:spPr>
            <a:xfrm>
              <a:off x="2522668" y="1725441"/>
              <a:ext cx="1744400" cy="167284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519493-A63F-40DA-AFB9-927B5E1A2CF8}"/>
                </a:ext>
              </a:extLst>
            </p:cNvPr>
            <p:cNvSpPr txBox="1"/>
            <p:nvPr/>
          </p:nvSpPr>
          <p:spPr>
            <a:xfrm>
              <a:off x="2192945" y="3606013"/>
              <a:ext cx="2256635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얼굴 인식</a:t>
              </a:r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얼굴 인식 기술을 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이용한 로그인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82FDF32-54F5-4156-9E28-F4D08A7B08C2}"/>
              </a:ext>
            </a:extLst>
          </p:cNvPr>
          <p:cNvGrpSpPr/>
          <p:nvPr/>
        </p:nvGrpSpPr>
        <p:grpSpPr>
          <a:xfrm>
            <a:off x="228560" y="1997859"/>
            <a:ext cx="2256635" cy="2856111"/>
            <a:chOff x="88830" y="1773071"/>
            <a:chExt cx="2256635" cy="2856111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FA3944E-48A9-4450-883F-7DDCB6E18324}"/>
                </a:ext>
              </a:extLst>
            </p:cNvPr>
            <p:cNvSpPr/>
            <p:nvPr/>
          </p:nvSpPr>
          <p:spPr>
            <a:xfrm>
              <a:off x="352030" y="1773071"/>
              <a:ext cx="1744400" cy="16728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E279A2-C7AB-4955-8E1A-213996E23E7F}"/>
                </a:ext>
              </a:extLst>
            </p:cNvPr>
            <p:cNvSpPr txBox="1"/>
            <p:nvPr/>
          </p:nvSpPr>
          <p:spPr>
            <a:xfrm>
              <a:off x="88830" y="3644297"/>
              <a:ext cx="2256635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명함 인식</a:t>
              </a:r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명함 인식 기술을 이용한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 인사 정보 관리 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415008A-C201-42C0-8EB3-CB03515EBC84}"/>
              </a:ext>
            </a:extLst>
          </p:cNvPr>
          <p:cNvGrpSpPr/>
          <p:nvPr/>
        </p:nvGrpSpPr>
        <p:grpSpPr>
          <a:xfrm>
            <a:off x="4556135" y="1988513"/>
            <a:ext cx="2663421" cy="2870665"/>
            <a:chOff x="4345622" y="1803875"/>
            <a:chExt cx="2663421" cy="2870665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E2FDBC5-A9FF-4AFC-9051-D846032FB22B}"/>
                </a:ext>
              </a:extLst>
            </p:cNvPr>
            <p:cNvSpPr/>
            <p:nvPr/>
          </p:nvSpPr>
          <p:spPr>
            <a:xfrm>
              <a:off x="4780631" y="1803875"/>
              <a:ext cx="1744400" cy="16728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95EF5F-1F78-4AC7-8F4B-89E393F90201}"/>
                </a:ext>
              </a:extLst>
            </p:cNvPr>
            <p:cNvSpPr txBox="1"/>
            <p:nvPr/>
          </p:nvSpPr>
          <p:spPr>
            <a:xfrm>
              <a:off x="4345622" y="3689655"/>
              <a:ext cx="266342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음성 인식</a:t>
              </a:r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음성 인식 기술을 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이용한 로그아웃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166E482-2E1C-4317-94D6-50AEAEC7B0AA}"/>
              </a:ext>
            </a:extLst>
          </p:cNvPr>
          <p:cNvGrpSpPr/>
          <p:nvPr/>
        </p:nvGrpSpPr>
        <p:grpSpPr>
          <a:xfrm>
            <a:off x="7113229" y="1997859"/>
            <a:ext cx="2478621" cy="2856111"/>
            <a:chOff x="7154965" y="1756157"/>
            <a:chExt cx="2478621" cy="2856111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EBFE074-E515-4A82-8958-3B24C557E762}"/>
                </a:ext>
              </a:extLst>
            </p:cNvPr>
            <p:cNvSpPr/>
            <p:nvPr/>
          </p:nvSpPr>
          <p:spPr>
            <a:xfrm>
              <a:off x="7464832" y="1756157"/>
              <a:ext cx="1744400" cy="167284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A6A509-B943-4CC0-9886-4F743EC61542}"/>
                </a:ext>
              </a:extLst>
            </p:cNvPr>
            <p:cNvSpPr txBox="1"/>
            <p:nvPr/>
          </p:nvSpPr>
          <p:spPr>
            <a:xfrm>
              <a:off x="7154965" y="3627383"/>
              <a:ext cx="247862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 번호판 인식</a:t>
              </a:r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 번호판 인식을 이용한 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예약 서비스 관리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3760258-5A0F-41F2-8BF2-DBE630670949}"/>
              </a:ext>
            </a:extLst>
          </p:cNvPr>
          <p:cNvGrpSpPr/>
          <p:nvPr/>
        </p:nvGrpSpPr>
        <p:grpSpPr>
          <a:xfrm>
            <a:off x="9558397" y="1997859"/>
            <a:ext cx="2325933" cy="2813457"/>
            <a:chOff x="9513780" y="1799428"/>
            <a:chExt cx="2325933" cy="2813457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C4BFEFC-F57B-4FEB-AF77-C0922BA09D23}"/>
                </a:ext>
              </a:extLst>
            </p:cNvPr>
            <p:cNvSpPr/>
            <p:nvPr/>
          </p:nvSpPr>
          <p:spPr>
            <a:xfrm>
              <a:off x="9767402" y="1799428"/>
              <a:ext cx="1744400" cy="16728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8DD06D-8091-418C-8482-41C89C584B17}"/>
                </a:ext>
              </a:extLst>
            </p:cNvPr>
            <p:cNvSpPr txBox="1"/>
            <p:nvPr/>
          </p:nvSpPr>
          <p:spPr>
            <a:xfrm>
              <a:off x="9513780" y="3628000"/>
              <a:ext cx="2325933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기사 키워드 인식</a:t>
              </a:r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크롤링한 기사를 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키워드 인식 기술로 요약</a:t>
              </a: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C1329125-6210-49FF-AB35-7CBE5CF69A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0" y="2303015"/>
            <a:ext cx="1078327" cy="107832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DB3FEC3-A3D3-4860-8CF0-80BE0A4F57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460890"/>
            <a:ext cx="771958" cy="77195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E338935-BC6F-4DD1-B061-F9C97E06B49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074" y="2395634"/>
            <a:ext cx="837214" cy="837214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C5DC83E8-4A1C-40A0-9994-0E40BDEF983E}"/>
              </a:ext>
            </a:extLst>
          </p:cNvPr>
          <p:cNvGrpSpPr/>
          <p:nvPr/>
        </p:nvGrpSpPr>
        <p:grpSpPr>
          <a:xfrm>
            <a:off x="7806886" y="2281726"/>
            <a:ext cx="978370" cy="1077314"/>
            <a:chOff x="5583359" y="2430187"/>
            <a:chExt cx="1774336" cy="162240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F12D0EA2-0254-406F-8727-EF797BBFC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3359" y="2430187"/>
              <a:ext cx="1774336" cy="1622405"/>
            </a:xfrm>
            <a:prstGeom prst="rect">
              <a:avLst/>
            </a:prstGeom>
          </p:spPr>
        </p:pic>
        <p:sp>
          <p:nvSpPr>
            <p:cNvPr id="45" name="사각형: 둥근 한쪽 모서리 44">
              <a:extLst>
                <a:ext uri="{FF2B5EF4-FFF2-40B4-BE49-F238E27FC236}">
                  <a16:creationId xmlns:a16="http://schemas.microsoft.com/office/drawing/2014/main" id="{6115B4DE-4D11-4C59-9265-8EF89ABA3FD5}"/>
                </a:ext>
              </a:extLst>
            </p:cNvPr>
            <p:cNvSpPr/>
            <p:nvPr/>
          </p:nvSpPr>
          <p:spPr>
            <a:xfrm>
              <a:off x="5851813" y="3150897"/>
              <a:ext cx="1393550" cy="424103"/>
            </a:xfrm>
            <a:prstGeom prst="round1Rect">
              <a:avLst/>
            </a:prstGeom>
            <a:solidFill>
              <a:srgbClr val="1D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E3CB1764-74DC-4F05-B307-0858C17AF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515" y="2877107"/>
              <a:ext cx="1054070" cy="1054069"/>
            </a:xfrm>
            <a:prstGeom prst="rect">
              <a:avLst/>
            </a:prstGeom>
          </p:spPr>
        </p:pic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1FB800C9-75D4-4DE1-A8A0-55CFC76ED0B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785" y="2343664"/>
            <a:ext cx="1015376" cy="1015376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466DB0A-DFA2-4636-9E28-413D01133D62}"/>
              </a:ext>
            </a:extLst>
          </p:cNvPr>
          <p:cNvGrpSpPr/>
          <p:nvPr/>
        </p:nvGrpSpPr>
        <p:grpSpPr>
          <a:xfrm>
            <a:off x="-211873" y="10003"/>
            <a:ext cx="12533180" cy="635180"/>
            <a:chOff x="-211873" y="10003"/>
            <a:chExt cx="12533180" cy="63518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0A7A263-F6C1-40D9-B326-D954498D516A}"/>
                </a:ext>
              </a:extLst>
            </p:cNvPr>
            <p:cNvGrpSpPr/>
            <p:nvPr/>
          </p:nvGrpSpPr>
          <p:grpSpPr>
            <a:xfrm>
              <a:off x="-211873" y="10003"/>
              <a:ext cx="12403873" cy="635180"/>
              <a:chOff x="-211873" y="10003"/>
              <a:chExt cx="12403873" cy="635180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CD55BA80-207E-4158-BB49-5FB4B0F428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AC8D6F5-1269-476C-933E-1A49C4C27305}"/>
                  </a:ext>
                </a:extLst>
              </p:cNvPr>
              <p:cNvSpPr txBox="1"/>
              <p:nvPr/>
            </p:nvSpPr>
            <p:spPr>
              <a:xfrm>
                <a:off x="267210" y="10003"/>
                <a:ext cx="21305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Ⅱ. </a:t>
                </a:r>
                <a:r>
                  <a:rPr lang="ko-KR" altLang="en-US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수행절차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BAE4BB2-B0F8-4DA7-9A75-DFE5E116C43F}"/>
                  </a:ext>
                </a:extLst>
              </p:cNvPr>
              <p:cNvSpPr/>
              <p:nvPr/>
            </p:nvSpPr>
            <p:spPr>
              <a:xfrm>
                <a:off x="184343" y="229155"/>
                <a:ext cx="2051817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3. AI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기능 </a:t>
                </a:r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–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모듈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512992-B373-4551-9A1D-959218743E90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4781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393F21-779C-4473-8C8C-4EF0F4B318AB}"/>
              </a:ext>
            </a:extLst>
          </p:cNvPr>
          <p:cNvSpPr txBox="1"/>
          <p:nvPr/>
        </p:nvSpPr>
        <p:spPr>
          <a:xfrm>
            <a:off x="4724397" y="2982693"/>
            <a:ext cx="4479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Ⅲ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산출물</a:t>
            </a:r>
          </a:p>
        </p:txBody>
      </p:sp>
    </p:spTree>
    <p:extLst>
      <p:ext uri="{BB962C8B-B14F-4D97-AF65-F5344CB8AC3E}">
        <p14:creationId xmlns:p14="http://schemas.microsoft.com/office/powerpoint/2010/main" val="3803519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766DD68-3E80-4A15-B31F-84AF4AB9B1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t="20917" r="1327"/>
          <a:stretch/>
        </p:blipFill>
        <p:spPr>
          <a:xfrm>
            <a:off x="571151" y="568711"/>
            <a:ext cx="11234256" cy="6264219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A9F1A8C5-C1A4-40D7-8733-8782D92F9996}"/>
              </a:ext>
            </a:extLst>
          </p:cNvPr>
          <p:cNvSpPr/>
          <p:nvPr/>
        </p:nvSpPr>
        <p:spPr>
          <a:xfrm>
            <a:off x="4538444" y="661036"/>
            <a:ext cx="5201174" cy="2072081"/>
          </a:xfrm>
          <a:custGeom>
            <a:avLst/>
            <a:gdLst>
              <a:gd name="connsiteX0" fmla="*/ 251670 w 5201174"/>
              <a:gd name="connsiteY0" fmla="*/ 8389 h 2072081"/>
              <a:gd name="connsiteX1" fmla="*/ 0 w 5201174"/>
              <a:gd name="connsiteY1" fmla="*/ 813732 h 2072081"/>
              <a:gd name="connsiteX2" fmla="*/ 83890 w 5201174"/>
              <a:gd name="connsiteY2" fmla="*/ 1879134 h 2072081"/>
              <a:gd name="connsiteX3" fmla="*/ 5159229 w 5201174"/>
              <a:gd name="connsiteY3" fmla="*/ 2072081 h 2072081"/>
              <a:gd name="connsiteX4" fmla="*/ 5201174 w 5201174"/>
              <a:gd name="connsiteY4" fmla="*/ 570452 h 2072081"/>
              <a:gd name="connsiteX5" fmla="*/ 2718033 w 5201174"/>
              <a:gd name="connsiteY5" fmla="*/ 0 h 2072081"/>
              <a:gd name="connsiteX6" fmla="*/ 251670 w 5201174"/>
              <a:gd name="connsiteY6" fmla="*/ 8389 h 207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1174" h="2072081">
                <a:moveTo>
                  <a:pt x="251670" y="8389"/>
                </a:moveTo>
                <a:lnTo>
                  <a:pt x="0" y="813732"/>
                </a:lnTo>
                <a:lnTo>
                  <a:pt x="83890" y="1879134"/>
                </a:lnTo>
                <a:lnTo>
                  <a:pt x="5159229" y="2072081"/>
                </a:lnTo>
                <a:lnTo>
                  <a:pt x="5201174" y="570452"/>
                </a:lnTo>
                <a:lnTo>
                  <a:pt x="2718033" y="0"/>
                </a:lnTo>
                <a:lnTo>
                  <a:pt x="251670" y="8389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BE3B3EB2-ACB8-490B-A4F6-6E4BDB28B27B}"/>
              </a:ext>
            </a:extLst>
          </p:cNvPr>
          <p:cNvSpPr/>
          <p:nvPr/>
        </p:nvSpPr>
        <p:spPr>
          <a:xfrm>
            <a:off x="1627464" y="1375794"/>
            <a:ext cx="2902591" cy="1132514"/>
          </a:xfrm>
          <a:custGeom>
            <a:avLst/>
            <a:gdLst>
              <a:gd name="connsiteX0" fmla="*/ 343949 w 2902591"/>
              <a:gd name="connsiteY0" fmla="*/ 0 h 1132514"/>
              <a:gd name="connsiteX1" fmla="*/ 2818701 w 2902591"/>
              <a:gd name="connsiteY1" fmla="*/ 25167 h 1132514"/>
              <a:gd name="connsiteX2" fmla="*/ 2902591 w 2902591"/>
              <a:gd name="connsiteY2" fmla="*/ 1132514 h 1132514"/>
              <a:gd name="connsiteX3" fmla="*/ 0 w 2902591"/>
              <a:gd name="connsiteY3" fmla="*/ 1057013 h 1132514"/>
              <a:gd name="connsiteX4" fmla="*/ 343949 w 2902591"/>
              <a:gd name="connsiteY4" fmla="*/ 0 h 113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2591" h="1132514">
                <a:moveTo>
                  <a:pt x="343949" y="0"/>
                </a:moveTo>
                <a:lnTo>
                  <a:pt x="2818701" y="25167"/>
                </a:lnTo>
                <a:lnTo>
                  <a:pt x="2902591" y="1132514"/>
                </a:lnTo>
                <a:lnTo>
                  <a:pt x="0" y="1057013"/>
                </a:lnTo>
                <a:lnTo>
                  <a:pt x="343949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2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5588A65B-3F1A-414C-A562-FF2880A63B6A}"/>
              </a:ext>
            </a:extLst>
          </p:cNvPr>
          <p:cNvSpPr/>
          <p:nvPr/>
        </p:nvSpPr>
        <p:spPr>
          <a:xfrm>
            <a:off x="813732" y="2558642"/>
            <a:ext cx="3733101" cy="813732"/>
          </a:xfrm>
          <a:custGeom>
            <a:avLst/>
            <a:gdLst>
              <a:gd name="connsiteX0" fmla="*/ 0 w 3733101"/>
              <a:gd name="connsiteY0" fmla="*/ 16778 h 813732"/>
              <a:gd name="connsiteX1" fmla="*/ 3733101 w 3733101"/>
              <a:gd name="connsiteY1" fmla="*/ 0 h 813732"/>
              <a:gd name="connsiteX2" fmla="*/ 3657600 w 3733101"/>
              <a:gd name="connsiteY2" fmla="*/ 813732 h 813732"/>
              <a:gd name="connsiteX3" fmla="*/ 176169 w 3733101"/>
              <a:gd name="connsiteY3" fmla="*/ 729842 h 813732"/>
              <a:gd name="connsiteX4" fmla="*/ 0 w 3733101"/>
              <a:gd name="connsiteY4" fmla="*/ 16778 h 81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101" h="813732">
                <a:moveTo>
                  <a:pt x="0" y="16778"/>
                </a:moveTo>
                <a:lnTo>
                  <a:pt x="3733101" y="0"/>
                </a:lnTo>
                <a:lnTo>
                  <a:pt x="3657600" y="813732"/>
                </a:lnTo>
                <a:lnTo>
                  <a:pt x="176169" y="729842"/>
                </a:lnTo>
                <a:lnTo>
                  <a:pt x="0" y="16778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25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CCAE8AFD-768E-43F6-AD07-50C991A37871}"/>
              </a:ext>
            </a:extLst>
          </p:cNvPr>
          <p:cNvSpPr/>
          <p:nvPr/>
        </p:nvSpPr>
        <p:spPr>
          <a:xfrm>
            <a:off x="687897" y="3414319"/>
            <a:ext cx="3909270" cy="1350628"/>
          </a:xfrm>
          <a:custGeom>
            <a:avLst/>
            <a:gdLst>
              <a:gd name="connsiteX0" fmla="*/ 33556 w 3909270"/>
              <a:gd name="connsiteY0" fmla="*/ 0 h 1350628"/>
              <a:gd name="connsiteX1" fmla="*/ 3800213 w 3909270"/>
              <a:gd name="connsiteY1" fmla="*/ 41945 h 1350628"/>
              <a:gd name="connsiteX2" fmla="*/ 3909270 w 3909270"/>
              <a:gd name="connsiteY2" fmla="*/ 1350628 h 1350628"/>
              <a:gd name="connsiteX3" fmla="*/ 2155971 w 3909270"/>
              <a:gd name="connsiteY3" fmla="*/ 1266738 h 1350628"/>
              <a:gd name="connsiteX4" fmla="*/ 0 w 3909270"/>
              <a:gd name="connsiteY4" fmla="*/ 922789 h 1350628"/>
              <a:gd name="connsiteX5" fmla="*/ 33556 w 3909270"/>
              <a:gd name="connsiteY5" fmla="*/ 0 h 1350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09270" h="1350628">
                <a:moveTo>
                  <a:pt x="33556" y="0"/>
                </a:moveTo>
                <a:lnTo>
                  <a:pt x="3800213" y="41945"/>
                </a:lnTo>
                <a:lnTo>
                  <a:pt x="3909270" y="1350628"/>
                </a:lnTo>
                <a:lnTo>
                  <a:pt x="2155971" y="1266738"/>
                </a:lnTo>
                <a:lnTo>
                  <a:pt x="0" y="922789"/>
                </a:lnTo>
                <a:cubicBezTo>
                  <a:pt x="2796" y="612396"/>
                  <a:pt x="5593" y="302004"/>
                  <a:pt x="33556" y="0"/>
                </a:cubicBezTo>
                <a:close/>
              </a:path>
            </a:pathLst>
          </a:custGeom>
          <a:solidFill>
            <a:srgbClr val="FF3300">
              <a:alpha val="25000"/>
            </a:srgbClr>
          </a:solidFill>
          <a:ln w="254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5F2A5DE-7000-44AF-B86B-05C10D6F63EB}"/>
              </a:ext>
            </a:extLst>
          </p:cNvPr>
          <p:cNvSpPr/>
          <p:nvPr/>
        </p:nvSpPr>
        <p:spPr>
          <a:xfrm>
            <a:off x="981512" y="4538444"/>
            <a:ext cx="4244829" cy="2332139"/>
          </a:xfrm>
          <a:custGeom>
            <a:avLst/>
            <a:gdLst>
              <a:gd name="connsiteX0" fmla="*/ 4244829 w 4244829"/>
              <a:gd name="connsiteY0" fmla="*/ 285226 h 2332139"/>
              <a:gd name="connsiteX1" fmla="*/ 4127383 w 4244829"/>
              <a:gd name="connsiteY1" fmla="*/ 2332139 h 2332139"/>
              <a:gd name="connsiteX2" fmla="*/ 50334 w 4244829"/>
              <a:gd name="connsiteY2" fmla="*/ 2298584 h 2332139"/>
              <a:gd name="connsiteX3" fmla="*/ 0 w 4244829"/>
              <a:gd name="connsiteY3" fmla="*/ 788565 h 2332139"/>
              <a:gd name="connsiteX4" fmla="*/ 276837 w 4244829"/>
              <a:gd name="connsiteY4" fmla="*/ 0 h 2332139"/>
              <a:gd name="connsiteX5" fmla="*/ 1619075 w 4244829"/>
              <a:gd name="connsiteY5" fmla="*/ 151002 h 2332139"/>
              <a:gd name="connsiteX6" fmla="*/ 4244829 w 4244829"/>
              <a:gd name="connsiteY6" fmla="*/ 285226 h 233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4829" h="2332139">
                <a:moveTo>
                  <a:pt x="4244829" y="285226"/>
                </a:moveTo>
                <a:lnTo>
                  <a:pt x="4127383" y="2332139"/>
                </a:lnTo>
                <a:lnTo>
                  <a:pt x="50334" y="2298584"/>
                </a:lnTo>
                <a:lnTo>
                  <a:pt x="0" y="788565"/>
                </a:lnTo>
                <a:lnTo>
                  <a:pt x="276837" y="0"/>
                </a:lnTo>
                <a:lnTo>
                  <a:pt x="1619075" y="151002"/>
                </a:lnTo>
                <a:lnTo>
                  <a:pt x="4244829" y="285226"/>
                </a:lnTo>
                <a:close/>
              </a:path>
            </a:pathLst>
          </a:custGeom>
          <a:solidFill>
            <a:srgbClr val="6600FF">
              <a:alpha val="25000"/>
            </a:srgbClr>
          </a:solidFill>
          <a:ln w="25400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BDF2D088-419D-4305-B56C-AFE3EFE8C3E1}"/>
              </a:ext>
            </a:extLst>
          </p:cNvPr>
          <p:cNvSpPr/>
          <p:nvPr/>
        </p:nvSpPr>
        <p:spPr>
          <a:xfrm>
            <a:off x="5612235" y="3204594"/>
            <a:ext cx="3288484" cy="3481432"/>
          </a:xfrm>
          <a:custGeom>
            <a:avLst/>
            <a:gdLst>
              <a:gd name="connsiteX0" fmla="*/ 0 w 3288484"/>
              <a:gd name="connsiteY0" fmla="*/ 796955 h 3481432"/>
              <a:gd name="connsiteX1" fmla="*/ 176169 w 3288484"/>
              <a:gd name="connsiteY1" fmla="*/ 3481432 h 3481432"/>
              <a:gd name="connsiteX2" fmla="*/ 1568741 w 3288484"/>
              <a:gd name="connsiteY2" fmla="*/ 3431098 h 3481432"/>
              <a:gd name="connsiteX3" fmla="*/ 1862356 w 3288484"/>
              <a:gd name="connsiteY3" fmla="*/ 1619076 h 3481432"/>
              <a:gd name="connsiteX4" fmla="*/ 3238150 w 3288484"/>
              <a:gd name="connsiteY4" fmla="*/ 1560353 h 3481432"/>
              <a:gd name="connsiteX5" fmla="*/ 3288484 w 3288484"/>
              <a:gd name="connsiteY5" fmla="*/ 0 h 3481432"/>
              <a:gd name="connsiteX6" fmla="*/ 1417739 w 3288484"/>
              <a:gd name="connsiteY6" fmla="*/ 192947 h 3481432"/>
              <a:gd name="connsiteX7" fmla="*/ 0 w 3288484"/>
              <a:gd name="connsiteY7" fmla="*/ 796955 h 348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88484" h="3481432">
                <a:moveTo>
                  <a:pt x="0" y="796955"/>
                </a:moveTo>
                <a:lnTo>
                  <a:pt x="176169" y="3481432"/>
                </a:lnTo>
                <a:lnTo>
                  <a:pt x="1568741" y="3431098"/>
                </a:lnTo>
                <a:lnTo>
                  <a:pt x="1862356" y="1619076"/>
                </a:lnTo>
                <a:lnTo>
                  <a:pt x="3238150" y="1560353"/>
                </a:lnTo>
                <a:lnTo>
                  <a:pt x="3288484" y="0"/>
                </a:lnTo>
                <a:lnTo>
                  <a:pt x="1417739" y="192947"/>
                </a:lnTo>
                <a:lnTo>
                  <a:pt x="0" y="796955"/>
                </a:lnTo>
                <a:close/>
              </a:path>
            </a:pathLst>
          </a:custGeom>
          <a:solidFill>
            <a:srgbClr val="FF00FF">
              <a:alpha val="25000"/>
            </a:srgbClr>
          </a:solidFill>
          <a:ln w="254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56D3B3A4-BECF-48DF-8115-A715545D438D}"/>
              </a:ext>
            </a:extLst>
          </p:cNvPr>
          <p:cNvSpPr/>
          <p:nvPr/>
        </p:nvSpPr>
        <p:spPr>
          <a:xfrm>
            <a:off x="9009776" y="3162650"/>
            <a:ext cx="3003259" cy="1627464"/>
          </a:xfrm>
          <a:custGeom>
            <a:avLst/>
            <a:gdLst>
              <a:gd name="connsiteX0" fmla="*/ 0 w 3003259"/>
              <a:gd name="connsiteY0" fmla="*/ 16778 h 1627464"/>
              <a:gd name="connsiteX1" fmla="*/ 50334 w 3003259"/>
              <a:gd name="connsiteY1" fmla="*/ 1627464 h 1627464"/>
              <a:gd name="connsiteX2" fmla="*/ 2625754 w 3003259"/>
              <a:gd name="connsiteY2" fmla="*/ 1610686 h 1627464"/>
              <a:gd name="connsiteX3" fmla="*/ 3003259 w 3003259"/>
              <a:gd name="connsiteY3" fmla="*/ 755009 h 1627464"/>
              <a:gd name="connsiteX4" fmla="*/ 2759978 w 3003259"/>
              <a:gd name="connsiteY4" fmla="*/ 0 h 1627464"/>
              <a:gd name="connsiteX5" fmla="*/ 0 w 3003259"/>
              <a:gd name="connsiteY5" fmla="*/ 16778 h 1627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03259" h="1627464">
                <a:moveTo>
                  <a:pt x="0" y="16778"/>
                </a:moveTo>
                <a:lnTo>
                  <a:pt x="50334" y="1627464"/>
                </a:lnTo>
                <a:lnTo>
                  <a:pt x="2625754" y="1610686"/>
                </a:lnTo>
                <a:lnTo>
                  <a:pt x="3003259" y="755009"/>
                </a:lnTo>
                <a:lnTo>
                  <a:pt x="2759978" y="0"/>
                </a:lnTo>
                <a:lnTo>
                  <a:pt x="0" y="16778"/>
                </a:lnTo>
                <a:close/>
              </a:path>
            </a:pathLst>
          </a:custGeom>
          <a:solidFill>
            <a:srgbClr val="FF0000">
              <a:alpha val="2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CDE159BB-978F-4293-81A1-282311DC2FD4}"/>
              </a:ext>
            </a:extLst>
          </p:cNvPr>
          <p:cNvSpPr/>
          <p:nvPr/>
        </p:nvSpPr>
        <p:spPr>
          <a:xfrm>
            <a:off x="7482980" y="4848837"/>
            <a:ext cx="3917659" cy="1526796"/>
          </a:xfrm>
          <a:custGeom>
            <a:avLst/>
            <a:gdLst>
              <a:gd name="connsiteX0" fmla="*/ 8389 w 3917659"/>
              <a:gd name="connsiteY0" fmla="*/ 58723 h 1526796"/>
              <a:gd name="connsiteX1" fmla="*/ 0 w 3917659"/>
              <a:gd name="connsiteY1" fmla="*/ 1392572 h 1526796"/>
              <a:gd name="connsiteX2" fmla="*/ 3699545 w 3917659"/>
              <a:gd name="connsiteY2" fmla="*/ 1526796 h 1526796"/>
              <a:gd name="connsiteX3" fmla="*/ 3917659 w 3917659"/>
              <a:gd name="connsiteY3" fmla="*/ 251669 h 1526796"/>
              <a:gd name="connsiteX4" fmla="*/ 3431097 w 3917659"/>
              <a:gd name="connsiteY4" fmla="*/ 0 h 1526796"/>
              <a:gd name="connsiteX5" fmla="*/ 8389 w 3917659"/>
              <a:gd name="connsiteY5" fmla="*/ 58723 h 1526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17659" h="1526796">
                <a:moveTo>
                  <a:pt x="8389" y="58723"/>
                </a:moveTo>
                <a:cubicBezTo>
                  <a:pt x="5593" y="503339"/>
                  <a:pt x="2796" y="947956"/>
                  <a:pt x="0" y="1392572"/>
                </a:cubicBezTo>
                <a:lnTo>
                  <a:pt x="3699545" y="1526796"/>
                </a:lnTo>
                <a:lnTo>
                  <a:pt x="3917659" y="251669"/>
                </a:lnTo>
                <a:lnTo>
                  <a:pt x="3431097" y="0"/>
                </a:lnTo>
                <a:lnTo>
                  <a:pt x="8389" y="58723"/>
                </a:lnTo>
                <a:close/>
              </a:path>
            </a:pathLst>
          </a:custGeom>
          <a:solidFill>
            <a:srgbClr val="0000FF">
              <a:alpha val="25000"/>
            </a:srgbClr>
          </a:solidFill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8E4BAA-2768-4C72-B02C-20F664582E40}"/>
              </a:ext>
            </a:extLst>
          </p:cNvPr>
          <p:cNvSpPr txBox="1"/>
          <p:nvPr/>
        </p:nvSpPr>
        <p:spPr>
          <a:xfrm>
            <a:off x="3608603" y="1094345"/>
            <a:ext cx="2229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게시판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4EC139-5A4D-4F61-A244-65974F91B3C3}"/>
              </a:ext>
            </a:extLst>
          </p:cNvPr>
          <p:cNvSpPr txBox="1"/>
          <p:nvPr/>
        </p:nvSpPr>
        <p:spPr>
          <a:xfrm>
            <a:off x="4799838" y="2851737"/>
            <a:ext cx="1388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AD3D09-C503-4E39-9F1A-3CF29214CE2E}"/>
              </a:ext>
            </a:extLst>
          </p:cNvPr>
          <p:cNvSpPr txBox="1"/>
          <p:nvPr/>
        </p:nvSpPr>
        <p:spPr>
          <a:xfrm>
            <a:off x="8543015" y="682725"/>
            <a:ext cx="2229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메일</a:t>
            </a:r>
            <a:r>
              <a:rPr lang="en-US" altLang="ko-KR" sz="1400" dirty="0">
                <a:solidFill>
                  <a:schemeClr val="accent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메신저</a:t>
            </a:r>
            <a:r>
              <a:rPr lang="en-US" altLang="ko-KR" sz="1400" dirty="0">
                <a:solidFill>
                  <a:schemeClr val="accent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쪽지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8AEC5B-D828-4864-9C10-F4550018CF47}"/>
              </a:ext>
            </a:extLst>
          </p:cNvPr>
          <p:cNvSpPr txBox="1"/>
          <p:nvPr/>
        </p:nvSpPr>
        <p:spPr>
          <a:xfrm>
            <a:off x="10803559" y="2835861"/>
            <a:ext cx="1388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EF332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전자 결재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A71C46-CE93-4162-A6BF-E284CAB21CBD}"/>
              </a:ext>
            </a:extLst>
          </p:cNvPr>
          <p:cNvSpPr txBox="1"/>
          <p:nvPr/>
        </p:nvSpPr>
        <p:spPr>
          <a:xfrm>
            <a:off x="7742455" y="2950038"/>
            <a:ext cx="1388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인사기록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5F9D2D-FF07-4CA2-B08D-574C7426957F}"/>
              </a:ext>
            </a:extLst>
          </p:cNvPr>
          <p:cNvSpPr txBox="1"/>
          <p:nvPr/>
        </p:nvSpPr>
        <p:spPr>
          <a:xfrm>
            <a:off x="484740" y="3103926"/>
            <a:ext cx="1388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33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예약</a:t>
            </a:r>
            <a:endParaRPr lang="ko-KR" altLang="en-US" sz="1400" dirty="0">
              <a:solidFill>
                <a:srgbClr val="FF33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B7B405-98A4-4618-8D9D-4142F1303DF6}"/>
              </a:ext>
            </a:extLst>
          </p:cNvPr>
          <p:cNvSpPr txBox="1"/>
          <p:nvPr/>
        </p:nvSpPr>
        <p:spPr>
          <a:xfrm>
            <a:off x="813732" y="2223468"/>
            <a:ext cx="1388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ED7D3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설문조사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AC8F5F-A467-4BB7-BFDE-A6D03215B738}"/>
              </a:ext>
            </a:extLst>
          </p:cNvPr>
          <p:cNvSpPr txBox="1"/>
          <p:nvPr/>
        </p:nvSpPr>
        <p:spPr>
          <a:xfrm>
            <a:off x="739334" y="4629885"/>
            <a:ext cx="138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6600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AI</a:t>
            </a:r>
            <a:endParaRPr lang="ko-KR" altLang="en-US" sz="1600" dirty="0">
              <a:solidFill>
                <a:srgbClr val="6600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6B5CD3-955B-4151-AA11-582EA6505DD0}"/>
              </a:ext>
            </a:extLst>
          </p:cNvPr>
          <p:cNvSpPr txBox="1"/>
          <p:nvPr/>
        </p:nvSpPr>
        <p:spPr>
          <a:xfrm>
            <a:off x="11313571" y="5681748"/>
            <a:ext cx="1388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0000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</a:t>
            </a:r>
            <a:endParaRPr lang="ko-KR" altLang="en-US" sz="1400" dirty="0">
              <a:solidFill>
                <a:srgbClr val="0000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3F3479E-0324-4DE7-B789-FD5A3AF604C1}"/>
              </a:ext>
            </a:extLst>
          </p:cNvPr>
          <p:cNvGrpSpPr/>
          <p:nvPr/>
        </p:nvGrpSpPr>
        <p:grpSpPr>
          <a:xfrm>
            <a:off x="-211873" y="10003"/>
            <a:ext cx="12533180" cy="635180"/>
            <a:chOff x="-211873" y="10003"/>
            <a:chExt cx="12533180" cy="63518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E558C12-72E9-477C-83F9-18ACC7DC41E2}"/>
                </a:ext>
              </a:extLst>
            </p:cNvPr>
            <p:cNvGrpSpPr/>
            <p:nvPr/>
          </p:nvGrpSpPr>
          <p:grpSpPr>
            <a:xfrm>
              <a:off x="-211873" y="10003"/>
              <a:ext cx="12403873" cy="635180"/>
              <a:chOff x="-211873" y="10003"/>
              <a:chExt cx="12403873" cy="635180"/>
            </a:xfrm>
          </p:grpSpPr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CC54B4C5-8668-415E-87AD-9DA0B256A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9E39F88-509E-4984-835B-57A2A2C3F00A}"/>
                  </a:ext>
                </a:extLst>
              </p:cNvPr>
              <p:cNvSpPr txBox="1"/>
              <p:nvPr/>
            </p:nvSpPr>
            <p:spPr>
              <a:xfrm>
                <a:off x="267210" y="10003"/>
                <a:ext cx="21305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Ⅲ. </a:t>
                </a:r>
                <a:r>
                  <a:rPr lang="ko-KR" altLang="en-US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산출물</a:t>
                </a: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8A2435B-DDD4-49B0-9004-CA89171A14C8}"/>
                  </a:ext>
                </a:extLst>
              </p:cNvPr>
              <p:cNvSpPr/>
              <p:nvPr/>
            </p:nvSpPr>
            <p:spPr>
              <a:xfrm>
                <a:off x="119691" y="229155"/>
                <a:ext cx="1085517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1. ERD</a:t>
                </a:r>
                <a:endPara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F2C587-27EE-42CE-A696-DE859FE55A7F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4839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E15212-1F0D-4351-BE2F-E8E3A74A83FB}"/>
              </a:ext>
            </a:extLst>
          </p:cNvPr>
          <p:cNvGrpSpPr/>
          <p:nvPr/>
        </p:nvGrpSpPr>
        <p:grpSpPr>
          <a:xfrm>
            <a:off x="-211873" y="10003"/>
            <a:ext cx="12533180" cy="635180"/>
            <a:chOff x="-211873" y="10003"/>
            <a:chExt cx="12533180" cy="63518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FC80B6D-46FF-4142-9270-6793831AAC98}"/>
                </a:ext>
              </a:extLst>
            </p:cNvPr>
            <p:cNvGrpSpPr/>
            <p:nvPr/>
          </p:nvGrpSpPr>
          <p:grpSpPr>
            <a:xfrm>
              <a:off x="-211873" y="10003"/>
              <a:ext cx="12403873" cy="635180"/>
              <a:chOff x="-211873" y="10003"/>
              <a:chExt cx="12403873" cy="63518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1139BFB3-BEFA-49E1-BF6B-EF9302F6A0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9CA062-0974-4796-ABA8-75B8C863A0F9}"/>
                  </a:ext>
                </a:extLst>
              </p:cNvPr>
              <p:cNvSpPr txBox="1"/>
              <p:nvPr/>
            </p:nvSpPr>
            <p:spPr>
              <a:xfrm>
                <a:off x="267210" y="10003"/>
                <a:ext cx="21305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Ⅲ. </a:t>
                </a:r>
                <a:r>
                  <a:rPr lang="ko-KR" altLang="en-US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산출물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8CF1605-8D53-446E-81B0-E7B3A9FCA18C}"/>
                  </a:ext>
                </a:extLst>
              </p:cNvPr>
              <p:cNvSpPr/>
              <p:nvPr/>
            </p:nvSpPr>
            <p:spPr>
              <a:xfrm>
                <a:off x="119691" y="229155"/>
                <a:ext cx="2130532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2.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주요 기능 화면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61C730-23F7-45FC-B7A2-067303920CAE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ABB8A3E-FCD9-4F70-A277-8D1DC5DCE9E4}"/>
              </a:ext>
            </a:extLst>
          </p:cNvPr>
          <p:cNvSpPr txBox="1"/>
          <p:nvPr/>
        </p:nvSpPr>
        <p:spPr>
          <a:xfrm>
            <a:off x="738264" y="562628"/>
            <a:ext cx="731290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 화면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B3B80EE-FB0A-4725-8957-2048E92817B2}"/>
              </a:ext>
            </a:extLst>
          </p:cNvPr>
          <p:cNvGrpSpPr/>
          <p:nvPr/>
        </p:nvGrpSpPr>
        <p:grpSpPr>
          <a:xfrm>
            <a:off x="2088127" y="477842"/>
            <a:ext cx="9018382" cy="6337819"/>
            <a:chOff x="2088127" y="459370"/>
            <a:chExt cx="9018382" cy="633781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C2AC511-3D6C-40A1-9023-7780A3D9C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8127" y="645183"/>
              <a:ext cx="8743457" cy="615200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CE23A4-29E8-479D-93FF-CCF410073445}"/>
                </a:ext>
              </a:extLst>
            </p:cNvPr>
            <p:cNvSpPr/>
            <p:nvPr/>
          </p:nvSpPr>
          <p:spPr>
            <a:xfrm>
              <a:off x="3777029" y="1089890"/>
              <a:ext cx="1210608" cy="147781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AA83C2-287F-406A-8982-36B7A99CE986}"/>
                </a:ext>
              </a:extLst>
            </p:cNvPr>
            <p:cNvSpPr/>
            <p:nvPr/>
          </p:nvSpPr>
          <p:spPr>
            <a:xfrm>
              <a:off x="5069782" y="1089889"/>
              <a:ext cx="1986800" cy="147781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58AFC41-ACC8-4A19-89EE-6731B38620AC}"/>
                </a:ext>
              </a:extLst>
            </p:cNvPr>
            <p:cNvSpPr/>
            <p:nvPr/>
          </p:nvSpPr>
          <p:spPr>
            <a:xfrm>
              <a:off x="7204365" y="1089889"/>
              <a:ext cx="1385453" cy="147781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D7EB0A1-371A-4DB1-95AF-7C32E7A5C96D}"/>
                </a:ext>
              </a:extLst>
            </p:cNvPr>
            <p:cNvSpPr/>
            <p:nvPr/>
          </p:nvSpPr>
          <p:spPr>
            <a:xfrm>
              <a:off x="3777029" y="2690090"/>
              <a:ext cx="3205662" cy="383078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9FEFA1-E3EC-447D-A4C6-9DADF9470F7F}"/>
                </a:ext>
              </a:extLst>
            </p:cNvPr>
            <p:cNvSpPr txBox="1"/>
            <p:nvPr/>
          </p:nvSpPr>
          <p:spPr>
            <a:xfrm>
              <a:off x="3735144" y="828279"/>
              <a:ext cx="20606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rgbClr val="FF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출근 퇴근 시간 기록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DE6A4D-3CDA-4A13-8650-A1240202B3F7}"/>
                </a:ext>
              </a:extLst>
            </p:cNvPr>
            <p:cNvSpPr txBox="1"/>
            <p:nvPr/>
          </p:nvSpPr>
          <p:spPr>
            <a:xfrm>
              <a:off x="5430982" y="851092"/>
              <a:ext cx="20606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rgbClr val="FF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차량</a:t>
              </a:r>
              <a:r>
                <a:rPr lang="en-US" altLang="ko-KR" sz="1050" dirty="0">
                  <a:solidFill>
                    <a:srgbClr val="FF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 </a:t>
              </a:r>
              <a:r>
                <a:rPr lang="ko-KR" altLang="en-US" sz="1050" dirty="0">
                  <a:solidFill>
                    <a:srgbClr val="FF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회의실 예약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A57D0F-5824-45CC-B0D1-071331B1234D}"/>
                </a:ext>
              </a:extLst>
            </p:cNvPr>
            <p:cNvSpPr txBox="1"/>
            <p:nvPr/>
          </p:nvSpPr>
          <p:spPr>
            <a:xfrm>
              <a:off x="7412182" y="828279"/>
              <a:ext cx="20606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rgbClr val="FF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전자결재 현황</a:t>
              </a:r>
              <a:endParaRPr lang="ko-KR" altLang="en-US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2C1EAA-1B20-4489-A09C-3B77EDE96ED5}"/>
                </a:ext>
              </a:extLst>
            </p:cNvPr>
            <p:cNvSpPr txBox="1"/>
            <p:nvPr/>
          </p:nvSpPr>
          <p:spPr>
            <a:xfrm>
              <a:off x="3027564" y="2943019"/>
              <a:ext cx="20606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rgbClr val="FF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일정 관리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596CA09-95C1-49AA-901F-4D7085ACF5E1}"/>
                </a:ext>
              </a:extLst>
            </p:cNvPr>
            <p:cNvSpPr/>
            <p:nvPr/>
          </p:nvSpPr>
          <p:spPr>
            <a:xfrm>
              <a:off x="9159801" y="694481"/>
              <a:ext cx="916363" cy="26161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3976E9-BA6A-4723-96C7-A1F54DE88FC3}"/>
                </a:ext>
              </a:extLst>
            </p:cNvPr>
            <p:cNvSpPr txBox="1"/>
            <p:nvPr/>
          </p:nvSpPr>
          <p:spPr>
            <a:xfrm>
              <a:off x="9045819" y="459370"/>
              <a:ext cx="20606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rgbClr val="FF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메일</a:t>
              </a:r>
              <a:r>
                <a:rPr lang="en-US" altLang="ko-KR" sz="1050" dirty="0">
                  <a:solidFill>
                    <a:srgbClr val="FF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 </a:t>
              </a:r>
              <a:r>
                <a:rPr lang="ko-KR" altLang="en-US" sz="1050" dirty="0">
                  <a:solidFill>
                    <a:srgbClr val="FF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쪽지</a:t>
              </a:r>
              <a:r>
                <a:rPr lang="en-US" altLang="ko-KR" sz="1050" dirty="0">
                  <a:solidFill>
                    <a:srgbClr val="FF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 </a:t>
              </a:r>
              <a:r>
                <a:rPr lang="ko-KR" altLang="en-US" sz="1050" dirty="0">
                  <a:solidFill>
                    <a:srgbClr val="FF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메신저</a:t>
              </a:r>
              <a:r>
                <a:rPr lang="en-US" altLang="ko-KR" sz="1050" dirty="0">
                  <a:solidFill>
                    <a:srgbClr val="FF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 </a:t>
              </a:r>
              <a:r>
                <a:rPr lang="ko-KR" altLang="en-US" sz="1050" dirty="0">
                  <a:solidFill>
                    <a:srgbClr val="FF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알림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5603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13809D55-80D9-4097-AEBE-B6309975F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41" y="872067"/>
            <a:ext cx="9705431" cy="5677236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68A92DD2-3F43-4385-A00A-83067720C8C9}"/>
              </a:ext>
            </a:extLst>
          </p:cNvPr>
          <p:cNvGrpSpPr/>
          <p:nvPr/>
        </p:nvGrpSpPr>
        <p:grpSpPr>
          <a:xfrm>
            <a:off x="-211873" y="10003"/>
            <a:ext cx="12533180" cy="635180"/>
            <a:chOff x="-211873" y="10003"/>
            <a:chExt cx="12533180" cy="63518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C9BD0EEF-7894-4D66-85C8-E895538A14D7}"/>
                </a:ext>
              </a:extLst>
            </p:cNvPr>
            <p:cNvGrpSpPr/>
            <p:nvPr/>
          </p:nvGrpSpPr>
          <p:grpSpPr>
            <a:xfrm>
              <a:off x="-211873" y="10003"/>
              <a:ext cx="12403873" cy="635180"/>
              <a:chOff x="-211873" y="10003"/>
              <a:chExt cx="12403873" cy="635180"/>
            </a:xfrm>
          </p:grpSpPr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1134434-F535-4A86-937E-9C6CF5F012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4A30258-41A0-4A34-9981-287111EAB5A7}"/>
                  </a:ext>
                </a:extLst>
              </p:cNvPr>
              <p:cNvSpPr txBox="1"/>
              <p:nvPr/>
            </p:nvSpPr>
            <p:spPr>
              <a:xfrm>
                <a:off x="267210" y="10003"/>
                <a:ext cx="21305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Ⅲ. </a:t>
                </a:r>
                <a:r>
                  <a:rPr lang="ko-KR" altLang="en-US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산출물</a:t>
                </a: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61FC494-56FA-4083-A790-18461FEB3E4A}"/>
                  </a:ext>
                </a:extLst>
              </p:cNvPr>
              <p:cNvSpPr/>
              <p:nvPr/>
            </p:nvSpPr>
            <p:spPr>
              <a:xfrm>
                <a:off x="119691" y="229155"/>
                <a:ext cx="2130532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2.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주요 기능 화면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DA4EB0B-733A-4959-BBB7-EACDF7153CC9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07AAB34-336A-405B-9D27-91AE67A12B93}"/>
              </a:ext>
            </a:extLst>
          </p:cNvPr>
          <p:cNvSpPr/>
          <p:nvPr/>
        </p:nvSpPr>
        <p:spPr>
          <a:xfrm>
            <a:off x="8302847" y="1468580"/>
            <a:ext cx="2346680" cy="4802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F0F140-C36D-4477-805C-6E0E9889A2A4}"/>
              </a:ext>
            </a:extLst>
          </p:cNvPr>
          <p:cNvSpPr txBox="1"/>
          <p:nvPr/>
        </p:nvSpPr>
        <p:spPr>
          <a:xfrm>
            <a:off x="3449153" y="2622640"/>
            <a:ext cx="206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문서양식</a:t>
            </a:r>
            <a:endParaRPr lang="ko-KR" altLang="en-US" sz="105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8764DE9-870A-4F1E-AA93-7C482144D09B}"/>
              </a:ext>
            </a:extLst>
          </p:cNvPr>
          <p:cNvSpPr/>
          <p:nvPr/>
        </p:nvSpPr>
        <p:spPr>
          <a:xfrm>
            <a:off x="3449153" y="2935077"/>
            <a:ext cx="4447937" cy="35488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25DCA4-AC09-4BE9-A0A5-B43D0419C7AE}"/>
              </a:ext>
            </a:extLst>
          </p:cNvPr>
          <p:cNvSpPr/>
          <p:nvPr/>
        </p:nvSpPr>
        <p:spPr>
          <a:xfrm>
            <a:off x="8302847" y="3134703"/>
            <a:ext cx="2346680" cy="22547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0F5F8D-D83D-4E51-8CFC-6230AD6AE967}"/>
              </a:ext>
            </a:extLst>
          </p:cNvPr>
          <p:cNvSpPr txBox="1"/>
          <p:nvPr/>
        </p:nvSpPr>
        <p:spPr>
          <a:xfrm>
            <a:off x="738264" y="562628"/>
            <a:ext cx="697627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전자결재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1DB9C5-ABD9-4BFD-9AFF-7EE72C6A0C95}"/>
              </a:ext>
            </a:extLst>
          </p:cNvPr>
          <p:cNvSpPr txBox="1"/>
          <p:nvPr/>
        </p:nvSpPr>
        <p:spPr>
          <a:xfrm>
            <a:off x="8302847" y="1206970"/>
            <a:ext cx="206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기안하기</a:t>
            </a:r>
            <a:r>
              <a:rPr lang="en-US" altLang="ko-KR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/</a:t>
            </a:r>
            <a:r>
              <a:rPr lang="ko-KR" altLang="en-US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임시저장 버튼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A5D92C-C72C-40F4-9199-EE5DECA79280}"/>
              </a:ext>
            </a:extLst>
          </p:cNvPr>
          <p:cNvSpPr txBox="1"/>
          <p:nvPr/>
        </p:nvSpPr>
        <p:spPr>
          <a:xfrm>
            <a:off x="10649526" y="3105496"/>
            <a:ext cx="14316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결재선</a:t>
            </a:r>
            <a:r>
              <a:rPr lang="en-US" altLang="ko-KR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/ </a:t>
            </a:r>
            <a:r>
              <a:rPr lang="ko-KR" altLang="en-US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의견</a:t>
            </a:r>
            <a:endParaRPr lang="en-US" altLang="ko-KR" sz="105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/</a:t>
            </a:r>
            <a:r>
              <a:rPr lang="ko-KR" altLang="en-US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첨부파일</a:t>
            </a:r>
            <a:r>
              <a:rPr lang="en-US" altLang="ko-KR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/</a:t>
            </a:r>
            <a:r>
              <a:rPr lang="ko-KR" altLang="en-US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일정관리</a:t>
            </a:r>
          </a:p>
        </p:txBody>
      </p:sp>
    </p:spTree>
    <p:extLst>
      <p:ext uri="{BB962C8B-B14F-4D97-AF65-F5344CB8AC3E}">
        <p14:creationId xmlns:p14="http://schemas.microsoft.com/office/powerpoint/2010/main" val="1689935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ECE8712-DCCB-4D9B-A97F-974B056B14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8"/>
          <a:stretch/>
        </p:blipFill>
        <p:spPr>
          <a:xfrm>
            <a:off x="1487056" y="815177"/>
            <a:ext cx="9088578" cy="594625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D036273-4B75-4949-9A43-EFCFB8924282}"/>
              </a:ext>
            </a:extLst>
          </p:cNvPr>
          <p:cNvGrpSpPr/>
          <p:nvPr/>
        </p:nvGrpSpPr>
        <p:grpSpPr>
          <a:xfrm>
            <a:off x="-211873" y="10003"/>
            <a:ext cx="12533180" cy="635180"/>
            <a:chOff x="-211873" y="10003"/>
            <a:chExt cx="12533180" cy="63518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C666BE3-9B09-47D2-B785-7B80144E92BD}"/>
                </a:ext>
              </a:extLst>
            </p:cNvPr>
            <p:cNvGrpSpPr/>
            <p:nvPr/>
          </p:nvGrpSpPr>
          <p:grpSpPr>
            <a:xfrm>
              <a:off x="-211873" y="10003"/>
              <a:ext cx="12403873" cy="635180"/>
              <a:chOff x="-211873" y="10003"/>
              <a:chExt cx="12403873" cy="635180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7EEF8785-950E-4426-AB26-5F7BBA9741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EB2342-51FC-4A60-A8B0-5996AF9835E0}"/>
                  </a:ext>
                </a:extLst>
              </p:cNvPr>
              <p:cNvSpPr txBox="1"/>
              <p:nvPr/>
            </p:nvSpPr>
            <p:spPr>
              <a:xfrm>
                <a:off x="267210" y="10003"/>
                <a:ext cx="21305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Ⅲ. </a:t>
                </a:r>
                <a:r>
                  <a:rPr lang="ko-KR" altLang="en-US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산출물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3A33B99-8CF4-46AB-9410-92E7FD41E470}"/>
                  </a:ext>
                </a:extLst>
              </p:cNvPr>
              <p:cNvSpPr/>
              <p:nvPr/>
            </p:nvSpPr>
            <p:spPr>
              <a:xfrm>
                <a:off x="119691" y="229155"/>
                <a:ext cx="2130532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2.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주요 기능 화면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D5D78F-60F6-4AF2-841E-0E0FB9DCBC89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6DA1BD-A23C-4381-B571-606FB36CC4E7}"/>
              </a:ext>
            </a:extLst>
          </p:cNvPr>
          <p:cNvSpPr/>
          <p:nvPr/>
        </p:nvSpPr>
        <p:spPr>
          <a:xfrm>
            <a:off x="4862318" y="3008968"/>
            <a:ext cx="3801392" cy="3142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A9A2D5-CA2D-4985-8512-360675DAD868}"/>
              </a:ext>
            </a:extLst>
          </p:cNvPr>
          <p:cNvSpPr txBox="1"/>
          <p:nvPr/>
        </p:nvSpPr>
        <p:spPr>
          <a:xfrm>
            <a:off x="627427" y="562628"/>
            <a:ext cx="987771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설문조사 참여</a:t>
            </a:r>
            <a:endParaRPr lang="ko-KR" altLang="en-US" sz="1050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C29A3B-2BD1-4234-AD52-E76079ABC3EA}"/>
              </a:ext>
            </a:extLst>
          </p:cNvPr>
          <p:cNvSpPr txBox="1"/>
          <p:nvPr/>
        </p:nvSpPr>
        <p:spPr>
          <a:xfrm>
            <a:off x="4862318" y="2747358"/>
            <a:ext cx="206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설문조사 참여</a:t>
            </a:r>
            <a:endParaRPr lang="ko-KR" altLang="en-US" sz="105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813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C6CE027C-25D7-4413-9310-BC89B6EE1B37}"/>
              </a:ext>
            </a:extLst>
          </p:cNvPr>
          <p:cNvGrpSpPr/>
          <p:nvPr/>
        </p:nvGrpSpPr>
        <p:grpSpPr>
          <a:xfrm>
            <a:off x="-71822" y="1806224"/>
            <a:ext cx="3455102" cy="3455102"/>
            <a:chOff x="-71822" y="1806224"/>
            <a:chExt cx="3455102" cy="34551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F6EFF9D-0670-4BB7-93D0-06BAB7B7E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822" y="1806224"/>
              <a:ext cx="3455102" cy="3455102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552503-653F-48DB-BFD0-E7EBEF863198}"/>
                </a:ext>
              </a:extLst>
            </p:cNvPr>
            <p:cNvSpPr/>
            <p:nvPr/>
          </p:nvSpPr>
          <p:spPr>
            <a:xfrm>
              <a:off x="960120" y="3086100"/>
              <a:ext cx="1428750" cy="1874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7773E7B-C08F-45FC-98C1-FA5EAF7C1F71}"/>
              </a:ext>
            </a:extLst>
          </p:cNvPr>
          <p:cNvSpPr txBox="1"/>
          <p:nvPr/>
        </p:nvSpPr>
        <p:spPr>
          <a:xfrm>
            <a:off x="1048702" y="4641678"/>
            <a:ext cx="1228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PL</a:t>
            </a:r>
          </a:p>
          <a:p>
            <a:pPr algn="ctr"/>
            <a:r>
              <a:rPr lang="ko-KR" altLang="en-US" sz="1600" dirty="0" err="1">
                <a:solidFill>
                  <a:schemeClr val="tx2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정시윤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51C667A-5AC7-4E9E-8F40-A4494A241BC7}"/>
              </a:ext>
            </a:extLst>
          </p:cNvPr>
          <p:cNvGrpSpPr/>
          <p:nvPr/>
        </p:nvGrpSpPr>
        <p:grpSpPr>
          <a:xfrm>
            <a:off x="2152934" y="1806224"/>
            <a:ext cx="3455102" cy="3455102"/>
            <a:chOff x="-71822" y="1806224"/>
            <a:chExt cx="3455102" cy="345510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130D1FC-9CBE-4839-98DD-8D4A7D536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822" y="1806224"/>
              <a:ext cx="3455102" cy="3455102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BBFE65D-BC87-473C-A481-3826CE07F506}"/>
                </a:ext>
              </a:extLst>
            </p:cNvPr>
            <p:cNvSpPr/>
            <p:nvPr/>
          </p:nvSpPr>
          <p:spPr>
            <a:xfrm>
              <a:off x="960120" y="3086100"/>
              <a:ext cx="1428750" cy="1874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583D340-C626-4C51-9E17-3F3ACD456938}"/>
              </a:ext>
            </a:extLst>
          </p:cNvPr>
          <p:cNvSpPr txBox="1"/>
          <p:nvPr/>
        </p:nvSpPr>
        <p:spPr>
          <a:xfrm>
            <a:off x="3273458" y="4641678"/>
            <a:ext cx="1228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</a:t>
            </a:r>
          </a:p>
          <a:p>
            <a:pPr algn="ctr"/>
            <a:r>
              <a:rPr lang="ko-KR" altLang="en-US" sz="1600" dirty="0" err="1">
                <a:solidFill>
                  <a:schemeClr val="tx2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김종명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88006EA-EEFC-4B2D-9D0B-9E02A2572143}"/>
              </a:ext>
            </a:extLst>
          </p:cNvPr>
          <p:cNvGrpSpPr/>
          <p:nvPr/>
        </p:nvGrpSpPr>
        <p:grpSpPr>
          <a:xfrm>
            <a:off x="4377690" y="1806224"/>
            <a:ext cx="3455102" cy="3455102"/>
            <a:chOff x="-71822" y="1806224"/>
            <a:chExt cx="3455102" cy="3455102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6CEE7A3-6E39-4E55-A9D7-790D9FA24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822" y="1806224"/>
              <a:ext cx="3455102" cy="3455102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3BFBFB-B03E-4742-8BBE-701D70EFEAFF}"/>
                </a:ext>
              </a:extLst>
            </p:cNvPr>
            <p:cNvSpPr/>
            <p:nvPr/>
          </p:nvSpPr>
          <p:spPr>
            <a:xfrm>
              <a:off x="960120" y="3086100"/>
              <a:ext cx="1428750" cy="1874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189F794-5479-4AC9-8DFA-46687DCD4479}"/>
              </a:ext>
            </a:extLst>
          </p:cNvPr>
          <p:cNvSpPr txBox="1"/>
          <p:nvPr/>
        </p:nvSpPr>
        <p:spPr>
          <a:xfrm>
            <a:off x="5498214" y="4641678"/>
            <a:ext cx="1228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DA</a:t>
            </a:r>
          </a:p>
          <a:p>
            <a:pPr algn="ctr"/>
            <a:r>
              <a:rPr lang="ko-KR" altLang="en-US" sz="1600" dirty="0" err="1">
                <a:solidFill>
                  <a:schemeClr val="tx2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노태현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D2F3984-5892-48E6-8E07-9E1369BD13AC}"/>
              </a:ext>
            </a:extLst>
          </p:cNvPr>
          <p:cNvGrpSpPr/>
          <p:nvPr/>
        </p:nvGrpSpPr>
        <p:grpSpPr>
          <a:xfrm>
            <a:off x="6583966" y="1806223"/>
            <a:ext cx="3455102" cy="3455102"/>
            <a:chOff x="-71822" y="1806224"/>
            <a:chExt cx="3455102" cy="345510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87024F6-7762-4D70-B09B-2D3ABBAE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822" y="1806224"/>
              <a:ext cx="3455102" cy="3455102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6A0354D-239B-45C9-B916-224B1461F2A5}"/>
                </a:ext>
              </a:extLst>
            </p:cNvPr>
            <p:cNvSpPr/>
            <p:nvPr/>
          </p:nvSpPr>
          <p:spPr>
            <a:xfrm>
              <a:off x="960120" y="3086100"/>
              <a:ext cx="1428750" cy="1874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8807838-9D1D-4B69-8112-57917A7CD367}"/>
              </a:ext>
            </a:extLst>
          </p:cNvPr>
          <p:cNvSpPr txBox="1"/>
          <p:nvPr/>
        </p:nvSpPr>
        <p:spPr>
          <a:xfrm>
            <a:off x="7704490" y="4641677"/>
            <a:ext cx="1228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BA</a:t>
            </a:r>
          </a:p>
          <a:p>
            <a:pPr algn="ctr"/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이주연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326B55C-6AB2-46A9-BC25-EFA9C88F2C9D}"/>
              </a:ext>
            </a:extLst>
          </p:cNvPr>
          <p:cNvGrpSpPr/>
          <p:nvPr/>
        </p:nvGrpSpPr>
        <p:grpSpPr>
          <a:xfrm>
            <a:off x="8795420" y="1806224"/>
            <a:ext cx="3455102" cy="3455102"/>
            <a:chOff x="-71822" y="1806224"/>
            <a:chExt cx="3455102" cy="3455102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48A8CBC4-712C-4805-8B90-7890930AE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822" y="1806224"/>
              <a:ext cx="3455102" cy="3455102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9D0F780-9F92-446A-A80D-C3F7748C0363}"/>
                </a:ext>
              </a:extLst>
            </p:cNvPr>
            <p:cNvSpPr/>
            <p:nvPr/>
          </p:nvSpPr>
          <p:spPr>
            <a:xfrm>
              <a:off x="960120" y="3086100"/>
              <a:ext cx="1428750" cy="1874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9BC132B-CF15-4BB7-89A6-2FFFE4707B92}"/>
              </a:ext>
            </a:extLst>
          </p:cNvPr>
          <p:cNvSpPr txBox="1"/>
          <p:nvPr/>
        </p:nvSpPr>
        <p:spPr>
          <a:xfrm>
            <a:off x="9915944" y="4641678"/>
            <a:ext cx="1228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AA</a:t>
            </a:r>
          </a:p>
          <a:p>
            <a:pPr algn="ctr"/>
            <a:r>
              <a:rPr lang="ko-KR" altLang="en-US" sz="1600" dirty="0" err="1">
                <a:solidFill>
                  <a:schemeClr val="tx2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전아현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FA7393-E6B7-4CBA-ACD4-73E364D04245}"/>
              </a:ext>
            </a:extLst>
          </p:cNvPr>
          <p:cNvSpPr txBox="1"/>
          <p:nvPr/>
        </p:nvSpPr>
        <p:spPr>
          <a:xfrm>
            <a:off x="888682" y="505215"/>
            <a:ext cx="2777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 소개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2A5CF01F-CD02-452F-ADB2-27A48ABB1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942" y="3051808"/>
            <a:ext cx="1244806" cy="160046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80D04A09-4DD7-4897-AA5D-BC4EECB45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50" y="3076731"/>
            <a:ext cx="1191131" cy="1575542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7BD4386A-C647-4D3B-91CC-5DCBE2C19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364" y="3051808"/>
            <a:ext cx="1200349" cy="160046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D632EECE-B682-4CFC-810D-9795F8360B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77" y="3074110"/>
            <a:ext cx="1228725" cy="15917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9EC243-D8CF-4ACE-8931-41CABA7090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949" y="3051807"/>
            <a:ext cx="1200349" cy="160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48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16A518A-0BA5-44A6-B76D-A521CA9BE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" r="1728"/>
          <a:stretch/>
        </p:blipFill>
        <p:spPr>
          <a:xfrm>
            <a:off x="1302328" y="984739"/>
            <a:ext cx="9892146" cy="533443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06AE13B-24D1-469B-A77C-867B12DD2A5D}"/>
              </a:ext>
            </a:extLst>
          </p:cNvPr>
          <p:cNvGrpSpPr/>
          <p:nvPr/>
        </p:nvGrpSpPr>
        <p:grpSpPr>
          <a:xfrm>
            <a:off x="-211873" y="10003"/>
            <a:ext cx="12533180" cy="635180"/>
            <a:chOff x="-211873" y="10003"/>
            <a:chExt cx="12533180" cy="63518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FFF40B7-C779-48BA-A20B-EB2C652533A2}"/>
                </a:ext>
              </a:extLst>
            </p:cNvPr>
            <p:cNvGrpSpPr/>
            <p:nvPr/>
          </p:nvGrpSpPr>
          <p:grpSpPr>
            <a:xfrm>
              <a:off x="-211873" y="10003"/>
              <a:ext cx="12403873" cy="635180"/>
              <a:chOff x="-211873" y="10003"/>
              <a:chExt cx="12403873" cy="635180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5A8F6DB6-A4A8-4470-8550-8C8F65390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416967-2BE0-41E4-B918-53E1B9D3E741}"/>
                  </a:ext>
                </a:extLst>
              </p:cNvPr>
              <p:cNvSpPr txBox="1"/>
              <p:nvPr/>
            </p:nvSpPr>
            <p:spPr>
              <a:xfrm>
                <a:off x="267210" y="10003"/>
                <a:ext cx="21305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Ⅲ. </a:t>
                </a:r>
                <a:r>
                  <a:rPr lang="ko-KR" altLang="en-US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산출물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63BF1BB-0436-419C-8AF5-E9CF070E777B}"/>
                  </a:ext>
                </a:extLst>
              </p:cNvPr>
              <p:cNvSpPr/>
              <p:nvPr/>
            </p:nvSpPr>
            <p:spPr>
              <a:xfrm>
                <a:off x="119691" y="229155"/>
                <a:ext cx="2130532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2.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주요 기능 화면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25A8C2-E6B6-447F-9118-21B1704F98E4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CD41E35-B4CF-45AD-98F6-F7AD226EF485}"/>
              </a:ext>
            </a:extLst>
          </p:cNvPr>
          <p:cNvSpPr txBox="1"/>
          <p:nvPr/>
        </p:nvSpPr>
        <p:spPr>
          <a:xfrm>
            <a:off x="627427" y="562628"/>
            <a:ext cx="1021433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설문조사 상세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976F58-29B5-4967-A128-3C2C558C9980}"/>
              </a:ext>
            </a:extLst>
          </p:cNvPr>
          <p:cNvSpPr/>
          <p:nvPr/>
        </p:nvSpPr>
        <p:spPr>
          <a:xfrm>
            <a:off x="4890027" y="3429000"/>
            <a:ext cx="4023064" cy="29696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49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B9F7FCE-B1E2-4274-8184-4189647E5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618" y="873350"/>
            <a:ext cx="8549869" cy="577799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DF64286-3072-40C3-B26E-0F4FDA5CFD68}"/>
              </a:ext>
            </a:extLst>
          </p:cNvPr>
          <p:cNvGrpSpPr/>
          <p:nvPr/>
        </p:nvGrpSpPr>
        <p:grpSpPr>
          <a:xfrm>
            <a:off x="-211873" y="10003"/>
            <a:ext cx="12533180" cy="635180"/>
            <a:chOff x="-211873" y="10003"/>
            <a:chExt cx="12533180" cy="63518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12ADA8F-37DF-4F9E-AFB9-3D1764FB8C1D}"/>
                </a:ext>
              </a:extLst>
            </p:cNvPr>
            <p:cNvGrpSpPr/>
            <p:nvPr/>
          </p:nvGrpSpPr>
          <p:grpSpPr>
            <a:xfrm>
              <a:off x="-211873" y="10003"/>
              <a:ext cx="12403873" cy="635180"/>
              <a:chOff x="-211873" y="10003"/>
              <a:chExt cx="12403873" cy="63518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3F44E8F6-98F5-42F3-9733-8EC28FDAA1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A2F6FB-E6C0-4839-A665-FD1281996131}"/>
                  </a:ext>
                </a:extLst>
              </p:cNvPr>
              <p:cNvSpPr txBox="1"/>
              <p:nvPr/>
            </p:nvSpPr>
            <p:spPr>
              <a:xfrm>
                <a:off x="267210" y="10003"/>
                <a:ext cx="21305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Ⅲ. </a:t>
                </a:r>
                <a:r>
                  <a:rPr lang="ko-KR" altLang="en-US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산출물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0EB0387-3E2E-42C3-8B8D-3D658A0432DB}"/>
                  </a:ext>
                </a:extLst>
              </p:cNvPr>
              <p:cNvSpPr/>
              <p:nvPr/>
            </p:nvSpPr>
            <p:spPr>
              <a:xfrm>
                <a:off x="119691" y="229155"/>
                <a:ext cx="2130532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2.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주요 기능 화면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68E2D0-C608-49D3-92CF-6D35072D6C77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0118324-86F6-4F4C-83D2-55CD174B82BB}"/>
              </a:ext>
            </a:extLst>
          </p:cNvPr>
          <p:cNvSpPr txBox="1"/>
          <p:nvPr/>
        </p:nvSpPr>
        <p:spPr>
          <a:xfrm>
            <a:off x="738264" y="562628"/>
            <a:ext cx="731290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일정 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F52C6D-4745-419B-93F9-2EC4F642D86F}"/>
              </a:ext>
            </a:extLst>
          </p:cNvPr>
          <p:cNvSpPr/>
          <p:nvPr/>
        </p:nvSpPr>
        <p:spPr>
          <a:xfrm>
            <a:off x="3393735" y="1483923"/>
            <a:ext cx="1468583" cy="4187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B47AA9-FEE2-4AA8-8704-5C743B833C02}"/>
              </a:ext>
            </a:extLst>
          </p:cNvPr>
          <p:cNvSpPr txBox="1"/>
          <p:nvPr/>
        </p:nvSpPr>
        <p:spPr>
          <a:xfrm>
            <a:off x="4862318" y="1562502"/>
            <a:ext cx="206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</a:t>
            </a:r>
            <a:r>
              <a:rPr lang="en-US" altLang="ko-KR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</a:t>
            </a:r>
            <a:r>
              <a:rPr lang="en-US" altLang="ko-KR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개인 일정 등록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D2B37E-9A77-41E8-8B6A-E7BB0B8F4043}"/>
              </a:ext>
            </a:extLst>
          </p:cNvPr>
          <p:cNvSpPr/>
          <p:nvPr/>
        </p:nvSpPr>
        <p:spPr>
          <a:xfrm>
            <a:off x="8211127" y="1987305"/>
            <a:ext cx="1338645" cy="3864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F9071E-601A-4EED-B9AF-008289DABD54}"/>
              </a:ext>
            </a:extLst>
          </p:cNvPr>
          <p:cNvSpPr/>
          <p:nvPr/>
        </p:nvSpPr>
        <p:spPr>
          <a:xfrm>
            <a:off x="3393736" y="2010395"/>
            <a:ext cx="947356" cy="3633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D39D83-65B3-4AB2-8246-0E4483C03540}"/>
              </a:ext>
            </a:extLst>
          </p:cNvPr>
          <p:cNvSpPr/>
          <p:nvPr/>
        </p:nvSpPr>
        <p:spPr>
          <a:xfrm>
            <a:off x="5319517" y="3151086"/>
            <a:ext cx="3436555" cy="17164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1695A1-293C-498B-A1B4-91E3277A8722}"/>
              </a:ext>
            </a:extLst>
          </p:cNvPr>
          <p:cNvSpPr txBox="1"/>
          <p:nvPr/>
        </p:nvSpPr>
        <p:spPr>
          <a:xfrm>
            <a:off x="8271797" y="1693307"/>
            <a:ext cx="206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월</a:t>
            </a:r>
            <a:r>
              <a:rPr lang="en-US" altLang="ko-KR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</a:t>
            </a:r>
            <a:r>
              <a:rPr lang="en-US" altLang="ko-KR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 단위 보기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65B187-BA0C-4453-B136-82A22F75578E}"/>
              </a:ext>
            </a:extLst>
          </p:cNvPr>
          <p:cNvSpPr txBox="1"/>
          <p:nvPr/>
        </p:nvSpPr>
        <p:spPr>
          <a:xfrm>
            <a:off x="4341092" y="2069281"/>
            <a:ext cx="206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날짜 이동</a:t>
            </a:r>
            <a:endParaRPr lang="ko-KR" altLang="en-US" sz="105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8F0DB1-FF5E-456E-AE7C-574DADF5CB4A}"/>
              </a:ext>
            </a:extLst>
          </p:cNvPr>
          <p:cNvSpPr txBox="1"/>
          <p:nvPr/>
        </p:nvSpPr>
        <p:spPr>
          <a:xfrm>
            <a:off x="5319517" y="2885677"/>
            <a:ext cx="2060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등록된 일정</a:t>
            </a:r>
            <a:endParaRPr lang="ko-KR" altLang="en-US" sz="105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8437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982A6A-5383-4E42-8FF6-2A3FDE3AD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41" y="1106355"/>
            <a:ext cx="9581717" cy="546095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A4B581A-4A7F-4E0E-B332-813B0873FE1C}"/>
              </a:ext>
            </a:extLst>
          </p:cNvPr>
          <p:cNvGrpSpPr/>
          <p:nvPr/>
        </p:nvGrpSpPr>
        <p:grpSpPr>
          <a:xfrm>
            <a:off x="-211873" y="10003"/>
            <a:ext cx="12533180" cy="635180"/>
            <a:chOff x="-211873" y="10003"/>
            <a:chExt cx="12533180" cy="63518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15A51A1-4DBD-4EF5-91FC-EDCECA7C780F}"/>
                </a:ext>
              </a:extLst>
            </p:cNvPr>
            <p:cNvGrpSpPr/>
            <p:nvPr/>
          </p:nvGrpSpPr>
          <p:grpSpPr>
            <a:xfrm>
              <a:off x="-211873" y="10003"/>
              <a:ext cx="12403873" cy="635180"/>
              <a:chOff x="-211873" y="10003"/>
              <a:chExt cx="12403873" cy="63518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ED8D5F4C-BEE3-414A-BD0E-605075DFE7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8AB324-3377-439C-B36E-17CEEBB48B02}"/>
                  </a:ext>
                </a:extLst>
              </p:cNvPr>
              <p:cNvSpPr txBox="1"/>
              <p:nvPr/>
            </p:nvSpPr>
            <p:spPr>
              <a:xfrm>
                <a:off x="267210" y="10003"/>
                <a:ext cx="21305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Ⅲ. </a:t>
                </a:r>
                <a:r>
                  <a:rPr lang="ko-KR" altLang="en-US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산출물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6D42A5D-288A-45BC-B6B5-25CB4D19FEAB}"/>
                  </a:ext>
                </a:extLst>
              </p:cNvPr>
              <p:cNvSpPr/>
              <p:nvPr/>
            </p:nvSpPr>
            <p:spPr>
              <a:xfrm>
                <a:off x="119691" y="229155"/>
                <a:ext cx="2130532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2.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주요 기능 화면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995431-0716-4B71-B939-5933A6852627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2F4E2C-4F4C-4AE4-8E74-14ECB1F5B5FE}"/>
              </a:ext>
            </a:extLst>
          </p:cNvPr>
          <p:cNvSpPr/>
          <p:nvPr/>
        </p:nvSpPr>
        <p:spPr>
          <a:xfrm>
            <a:off x="3994098" y="1945741"/>
            <a:ext cx="5676375" cy="6312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EE27FA-765D-48A0-B223-0DCDDCCF440B}"/>
              </a:ext>
            </a:extLst>
          </p:cNvPr>
          <p:cNvSpPr txBox="1"/>
          <p:nvPr/>
        </p:nvSpPr>
        <p:spPr>
          <a:xfrm>
            <a:off x="5694499" y="1691825"/>
            <a:ext cx="26274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총 연차</a:t>
            </a:r>
            <a:r>
              <a:rPr lang="en-US" altLang="ko-KR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 연차</a:t>
            </a:r>
            <a:r>
              <a:rPr lang="en-US" altLang="ko-KR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잔여 연차 확인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D36429-E314-4251-918A-1ACE1EA4A549}"/>
              </a:ext>
            </a:extLst>
          </p:cNvPr>
          <p:cNvSpPr/>
          <p:nvPr/>
        </p:nvSpPr>
        <p:spPr>
          <a:xfrm>
            <a:off x="3518425" y="3625319"/>
            <a:ext cx="6890957" cy="26369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369B74-14C2-4CBC-8EB6-156A8DE1FE19}"/>
              </a:ext>
            </a:extLst>
          </p:cNvPr>
          <p:cNvSpPr txBox="1"/>
          <p:nvPr/>
        </p:nvSpPr>
        <p:spPr>
          <a:xfrm>
            <a:off x="3518425" y="3354417"/>
            <a:ext cx="26274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상세 내역 목록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43D14A-4BEA-4B0E-83CA-8164D15C8EBF}"/>
              </a:ext>
            </a:extLst>
          </p:cNvPr>
          <p:cNvSpPr txBox="1"/>
          <p:nvPr/>
        </p:nvSpPr>
        <p:spPr>
          <a:xfrm>
            <a:off x="738264" y="562628"/>
            <a:ext cx="731290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연차 관리</a:t>
            </a:r>
          </a:p>
        </p:txBody>
      </p:sp>
    </p:spTree>
    <p:extLst>
      <p:ext uri="{BB962C8B-B14F-4D97-AF65-F5344CB8AC3E}">
        <p14:creationId xmlns:p14="http://schemas.microsoft.com/office/powerpoint/2010/main" val="579494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4C7E5D-0663-489B-9955-B158B620F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128" y="857414"/>
            <a:ext cx="9250218" cy="589964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E4EE941-41E9-47FF-981A-A9F03A592D65}"/>
              </a:ext>
            </a:extLst>
          </p:cNvPr>
          <p:cNvGrpSpPr/>
          <p:nvPr/>
        </p:nvGrpSpPr>
        <p:grpSpPr>
          <a:xfrm>
            <a:off x="-211873" y="10003"/>
            <a:ext cx="12533180" cy="635180"/>
            <a:chOff x="-211873" y="10003"/>
            <a:chExt cx="12533180" cy="63518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E87B960-8026-4172-8AAA-C0DD7D1ABADB}"/>
                </a:ext>
              </a:extLst>
            </p:cNvPr>
            <p:cNvGrpSpPr/>
            <p:nvPr/>
          </p:nvGrpSpPr>
          <p:grpSpPr>
            <a:xfrm>
              <a:off x="-211873" y="10003"/>
              <a:ext cx="12403873" cy="635180"/>
              <a:chOff x="-211873" y="10003"/>
              <a:chExt cx="12403873" cy="63518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CA153D17-F9DA-4407-9039-FCA30535DA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16FD61-1829-47C1-9F1F-361B222D83CB}"/>
                  </a:ext>
                </a:extLst>
              </p:cNvPr>
              <p:cNvSpPr txBox="1"/>
              <p:nvPr/>
            </p:nvSpPr>
            <p:spPr>
              <a:xfrm>
                <a:off x="267210" y="10003"/>
                <a:ext cx="21305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Ⅲ. </a:t>
                </a:r>
                <a:r>
                  <a:rPr lang="ko-KR" altLang="en-US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산출물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C902A71-6C48-4E96-BE36-74A4414183EC}"/>
                  </a:ext>
                </a:extLst>
              </p:cNvPr>
              <p:cNvSpPr/>
              <p:nvPr/>
            </p:nvSpPr>
            <p:spPr>
              <a:xfrm>
                <a:off x="119691" y="229155"/>
                <a:ext cx="2130532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2.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주요 기능 화면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984DAF-7DCB-4FF0-8AD7-0F24E29D3373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F898E2-500D-4334-8C00-780BA5F1EDB7}"/>
              </a:ext>
            </a:extLst>
          </p:cNvPr>
          <p:cNvSpPr/>
          <p:nvPr/>
        </p:nvSpPr>
        <p:spPr>
          <a:xfrm>
            <a:off x="3257813" y="1317668"/>
            <a:ext cx="3447788" cy="24969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7B9A0A-E86A-4869-B3E2-5D12078356CA}"/>
              </a:ext>
            </a:extLst>
          </p:cNvPr>
          <p:cNvSpPr txBox="1"/>
          <p:nvPr/>
        </p:nvSpPr>
        <p:spPr>
          <a:xfrm>
            <a:off x="3667975" y="1063752"/>
            <a:ext cx="26274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주식 정보 확인</a:t>
            </a:r>
            <a:endParaRPr lang="ko-KR" altLang="en-US" sz="1050" dirty="0">
              <a:solidFill>
                <a:srgbClr val="FF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944DF1-CD4F-48D2-B98F-F835277E9D28}"/>
              </a:ext>
            </a:extLst>
          </p:cNvPr>
          <p:cNvSpPr txBox="1"/>
          <p:nvPr/>
        </p:nvSpPr>
        <p:spPr>
          <a:xfrm>
            <a:off x="738264" y="562628"/>
            <a:ext cx="731290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주식 정보</a:t>
            </a:r>
          </a:p>
        </p:txBody>
      </p:sp>
    </p:spTree>
    <p:extLst>
      <p:ext uri="{BB962C8B-B14F-4D97-AF65-F5344CB8AC3E}">
        <p14:creationId xmlns:p14="http://schemas.microsoft.com/office/powerpoint/2010/main" val="3115190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42093A6-7ED2-4CFE-A3E1-A7C5C7EF9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82" y="798578"/>
            <a:ext cx="9827492" cy="586968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831226B-50A6-4AAE-8C0C-46A75ED67553}"/>
              </a:ext>
            </a:extLst>
          </p:cNvPr>
          <p:cNvGrpSpPr/>
          <p:nvPr/>
        </p:nvGrpSpPr>
        <p:grpSpPr>
          <a:xfrm>
            <a:off x="-211873" y="10003"/>
            <a:ext cx="12533180" cy="635180"/>
            <a:chOff x="-211873" y="10003"/>
            <a:chExt cx="12533180" cy="63518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07155D4-5903-42EE-B43B-69B457542BAE}"/>
                </a:ext>
              </a:extLst>
            </p:cNvPr>
            <p:cNvGrpSpPr/>
            <p:nvPr/>
          </p:nvGrpSpPr>
          <p:grpSpPr>
            <a:xfrm>
              <a:off x="-211873" y="10003"/>
              <a:ext cx="12403873" cy="635180"/>
              <a:chOff x="-211873" y="10003"/>
              <a:chExt cx="12403873" cy="63518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79F9604F-8215-4A9D-BFE6-5862C304E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6A8CE6-1E39-43EB-B1D7-6EDE2A27117D}"/>
                  </a:ext>
                </a:extLst>
              </p:cNvPr>
              <p:cNvSpPr txBox="1"/>
              <p:nvPr/>
            </p:nvSpPr>
            <p:spPr>
              <a:xfrm>
                <a:off x="267210" y="10003"/>
                <a:ext cx="21305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Ⅲ. </a:t>
                </a:r>
                <a:r>
                  <a:rPr lang="ko-KR" altLang="en-US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산출물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271D3DC-E2EA-40FE-A720-FE2CAE8ED32A}"/>
                  </a:ext>
                </a:extLst>
              </p:cNvPr>
              <p:cNvSpPr/>
              <p:nvPr/>
            </p:nvSpPr>
            <p:spPr>
              <a:xfrm>
                <a:off x="119691" y="229155"/>
                <a:ext cx="2130532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2.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주요 기능 화면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B78510-8879-4458-A587-7AABC3B01204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31BAB6-C760-40C4-8B34-B754FFD27DD7}"/>
              </a:ext>
            </a:extLst>
          </p:cNvPr>
          <p:cNvSpPr/>
          <p:nvPr/>
        </p:nvSpPr>
        <p:spPr>
          <a:xfrm>
            <a:off x="3257812" y="2906322"/>
            <a:ext cx="4583861" cy="36884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AC35E-D549-4FAE-9ED6-3CFAE0EC0C5A}"/>
              </a:ext>
            </a:extLst>
          </p:cNvPr>
          <p:cNvSpPr txBox="1"/>
          <p:nvPr/>
        </p:nvSpPr>
        <p:spPr>
          <a:xfrm>
            <a:off x="3248576" y="2609761"/>
            <a:ext cx="26274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휴가 신청서 양식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928E74-6484-4DFD-B107-740B11C2B45A}"/>
              </a:ext>
            </a:extLst>
          </p:cNvPr>
          <p:cNvSpPr/>
          <p:nvPr/>
        </p:nvSpPr>
        <p:spPr>
          <a:xfrm>
            <a:off x="6059056" y="1584779"/>
            <a:ext cx="1579418" cy="12480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928262-DF06-4D56-BE50-7A1D47B50755}"/>
              </a:ext>
            </a:extLst>
          </p:cNvPr>
          <p:cNvSpPr txBox="1"/>
          <p:nvPr/>
        </p:nvSpPr>
        <p:spPr>
          <a:xfrm>
            <a:off x="6059056" y="1330863"/>
            <a:ext cx="26274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E930AF-CFEE-4B83-95BB-0865027290E1}"/>
              </a:ext>
            </a:extLst>
          </p:cNvPr>
          <p:cNvSpPr/>
          <p:nvPr/>
        </p:nvSpPr>
        <p:spPr>
          <a:xfrm>
            <a:off x="8254684" y="2609761"/>
            <a:ext cx="2311715" cy="21007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7C0231-859A-4459-AC2B-AE772F7C03FA}"/>
              </a:ext>
            </a:extLst>
          </p:cNvPr>
          <p:cNvSpPr txBox="1"/>
          <p:nvPr/>
        </p:nvSpPr>
        <p:spPr>
          <a:xfrm>
            <a:off x="8254684" y="2332415"/>
            <a:ext cx="26274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D45D80-C5F9-4044-BBE8-E79871F72F99}"/>
              </a:ext>
            </a:extLst>
          </p:cNvPr>
          <p:cNvSpPr txBox="1"/>
          <p:nvPr/>
        </p:nvSpPr>
        <p:spPr>
          <a:xfrm>
            <a:off x="738264" y="562628"/>
            <a:ext cx="731290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휴가 관리</a:t>
            </a:r>
          </a:p>
        </p:txBody>
      </p:sp>
    </p:spTree>
    <p:extLst>
      <p:ext uri="{BB962C8B-B14F-4D97-AF65-F5344CB8AC3E}">
        <p14:creationId xmlns:p14="http://schemas.microsoft.com/office/powerpoint/2010/main" val="3832357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CC58F1C-2D84-4115-BA76-DCAFBAF3D58B}"/>
              </a:ext>
            </a:extLst>
          </p:cNvPr>
          <p:cNvSpPr txBox="1"/>
          <p:nvPr/>
        </p:nvSpPr>
        <p:spPr>
          <a:xfrm>
            <a:off x="600605" y="1649720"/>
            <a:ext cx="5349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경력 정보를 통한 자격증을 추천하도록 학습</a:t>
            </a:r>
          </a:p>
        </p:txBody>
      </p:sp>
      <p:pic>
        <p:nvPicPr>
          <p:cNvPr id="16" name="_x516798488" descr="EMB00001bd41d92">
            <a:extLst>
              <a:ext uri="{FF2B5EF4-FFF2-40B4-BE49-F238E27FC236}">
                <a16:creationId xmlns:a16="http://schemas.microsoft.com/office/drawing/2014/main" id="{C906DC16-AC74-4320-9BB6-57F6FDA2F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" t="33194" r="-1"/>
          <a:stretch/>
        </p:blipFill>
        <p:spPr bwMode="auto">
          <a:xfrm>
            <a:off x="639830" y="4597634"/>
            <a:ext cx="4146641" cy="166833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7968E3-84D8-48D0-B597-FD3F606B7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29" y="2103531"/>
            <a:ext cx="4146641" cy="229690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CC05335-7A20-4308-9A87-E993791A5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810" y="2370847"/>
            <a:ext cx="6225244" cy="309460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C0C44F9-FDB8-4A5C-AA45-58C8872F909A}"/>
              </a:ext>
            </a:extLst>
          </p:cNvPr>
          <p:cNvGrpSpPr/>
          <p:nvPr/>
        </p:nvGrpSpPr>
        <p:grpSpPr>
          <a:xfrm>
            <a:off x="193962" y="1051166"/>
            <a:ext cx="4959927" cy="5678761"/>
            <a:chOff x="193962" y="1051166"/>
            <a:chExt cx="4959927" cy="567876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812D1D4-C6A3-4112-861E-726994D1F953}"/>
                </a:ext>
              </a:extLst>
            </p:cNvPr>
            <p:cNvSpPr/>
            <p:nvPr/>
          </p:nvSpPr>
          <p:spPr>
            <a:xfrm>
              <a:off x="193962" y="1216452"/>
              <a:ext cx="4959927" cy="5513475"/>
            </a:xfrm>
            <a:prstGeom prst="rect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B051962-4F64-4E51-A677-0198AA1F4180}"/>
                </a:ext>
              </a:extLst>
            </p:cNvPr>
            <p:cNvSpPr/>
            <p:nvPr/>
          </p:nvSpPr>
          <p:spPr>
            <a:xfrm>
              <a:off x="2024219" y="1051166"/>
              <a:ext cx="1178367" cy="4060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AI 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데이터 학습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2FC3388-B00B-476C-9C11-BD733015911E}"/>
              </a:ext>
            </a:extLst>
          </p:cNvPr>
          <p:cNvGrpSpPr/>
          <p:nvPr/>
        </p:nvGrpSpPr>
        <p:grpSpPr>
          <a:xfrm>
            <a:off x="5490571" y="1038983"/>
            <a:ext cx="6523723" cy="5136630"/>
            <a:chOff x="5490571" y="1038983"/>
            <a:chExt cx="6523723" cy="513663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B9BDAB7-6C7F-41F3-A373-B89A9A498995}"/>
                </a:ext>
              </a:extLst>
            </p:cNvPr>
            <p:cNvSpPr/>
            <p:nvPr/>
          </p:nvSpPr>
          <p:spPr>
            <a:xfrm>
              <a:off x="5490571" y="1216452"/>
              <a:ext cx="6523723" cy="4959161"/>
            </a:xfrm>
            <a:prstGeom prst="rect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2DEF3D0-3016-4F2B-8FCB-71D291E0C34F}"/>
                </a:ext>
              </a:extLst>
            </p:cNvPr>
            <p:cNvSpPr/>
            <p:nvPr/>
          </p:nvSpPr>
          <p:spPr>
            <a:xfrm>
              <a:off x="8277237" y="1038983"/>
              <a:ext cx="1178367" cy="40596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추천 서비스 구현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B607517-50EE-457B-B4C6-9D9ABD2D2AA9}"/>
              </a:ext>
            </a:extLst>
          </p:cNvPr>
          <p:cNvSpPr txBox="1"/>
          <p:nvPr/>
        </p:nvSpPr>
        <p:spPr>
          <a:xfrm>
            <a:off x="350337" y="596467"/>
            <a:ext cx="3074881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1) </a:t>
            </a: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부서</a:t>
            </a:r>
            <a:r>
              <a:rPr lang="en-US" altLang="ko-KR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나이</a:t>
            </a:r>
            <a:r>
              <a:rPr lang="en-US" altLang="ko-KR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경력 정보를 통한 자격증 추천 서비스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A8ADA9D-B8C5-4260-8AA1-478BEFB53DF5}"/>
              </a:ext>
            </a:extLst>
          </p:cNvPr>
          <p:cNvGrpSpPr/>
          <p:nvPr/>
        </p:nvGrpSpPr>
        <p:grpSpPr>
          <a:xfrm>
            <a:off x="-211873" y="49364"/>
            <a:ext cx="12533180" cy="595819"/>
            <a:chOff x="-211873" y="49364"/>
            <a:chExt cx="12533180" cy="595819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31E2004-48B3-41DB-A6D4-D24AB61EE874}"/>
                </a:ext>
              </a:extLst>
            </p:cNvPr>
            <p:cNvGrpSpPr/>
            <p:nvPr/>
          </p:nvGrpSpPr>
          <p:grpSpPr>
            <a:xfrm>
              <a:off x="-211873" y="229155"/>
              <a:ext cx="12403873" cy="416028"/>
              <a:chOff x="-211873" y="229155"/>
              <a:chExt cx="12403873" cy="416028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1D64AD45-E85C-4F70-9FD1-5FD132754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8FFA4E0-E333-4D29-A2DE-BCD1DA70EE8F}"/>
                  </a:ext>
                </a:extLst>
              </p:cNvPr>
              <p:cNvSpPr/>
              <p:nvPr/>
            </p:nvSpPr>
            <p:spPr>
              <a:xfrm>
                <a:off x="184343" y="229155"/>
                <a:ext cx="2051817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3. AI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기능 </a:t>
                </a:r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-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추천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50116F-E31E-4575-BFDE-F077CA60C65F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B06E2BD-C810-4B37-8F3C-61CE11976493}"/>
              </a:ext>
            </a:extLst>
          </p:cNvPr>
          <p:cNvSpPr txBox="1"/>
          <p:nvPr/>
        </p:nvSpPr>
        <p:spPr>
          <a:xfrm>
            <a:off x="267210" y="10003"/>
            <a:ext cx="2130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Ⅲ.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산출물</a:t>
            </a:r>
          </a:p>
        </p:txBody>
      </p:sp>
    </p:spTree>
    <p:extLst>
      <p:ext uri="{BB962C8B-B14F-4D97-AF65-F5344CB8AC3E}">
        <p14:creationId xmlns:p14="http://schemas.microsoft.com/office/powerpoint/2010/main" val="3351654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7924F2-D935-4A8F-8F53-C80A1AC06541}"/>
              </a:ext>
            </a:extLst>
          </p:cNvPr>
          <p:cNvSpPr txBox="1"/>
          <p:nvPr/>
        </p:nvSpPr>
        <p:spPr>
          <a:xfrm>
            <a:off x="572267" y="1678878"/>
            <a:ext cx="5349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자격증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자격기술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정보를 통한 자격증을 추천하도록 학습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1C123-D735-4012-95D2-EA00247480A1}"/>
              </a:ext>
            </a:extLst>
          </p:cNvPr>
          <p:cNvSpPr txBox="1"/>
          <p:nvPr/>
        </p:nvSpPr>
        <p:spPr>
          <a:xfrm>
            <a:off x="6077651" y="1579595"/>
            <a:ext cx="5349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 관리자가 설정한 부서별 적합도를 통해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ctr">
              <a:defRPr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작성된 이력서에 웹 사용자의 부서 적합 여부를 판단한 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E00258-927C-4CA5-B1D8-2CC9032ED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185" y="2313127"/>
            <a:ext cx="2954211" cy="39389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BA857D-3C68-4BA4-ACCF-51D939602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432" y="4059274"/>
            <a:ext cx="3162741" cy="5525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1946D8-9734-4D2E-A3E2-9A85DFB4D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58" y="5228602"/>
            <a:ext cx="4080060" cy="808175"/>
          </a:xfrm>
          <a:prstGeom prst="rect">
            <a:avLst/>
          </a:prstGeom>
        </p:spPr>
      </p:pic>
      <p:pic>
        <p:nvPicPr>
          <p:cNvPr id="11" name="Picture 1">
            <a:extLst>
              <a:ext uri="{FF2B5EF4-FFF2-40B4-BE49-F238E27FC236}">
                <a16:creationId xmlns:a16="http://schemas.microsoft.com/office/drawing/2014/main" id="{CA03CE34-0849-43AD-90B5-F60FADE46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57" y="2449081"/>
            <a:ext cx="4080060" cy="2263158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87CB81-A5A0-4692-AF38-820FB8BB828B}"/>
              </a:ext>
            </a:extLst>
          </p:cNvPr>
          <p:cNvGrpSpPr/>
          <p:nvPr/>
        </p:nvGrpSpPr>
        <p:grpSpPr>
          <a:xfrm>
            <a:off x="193962" y="1051166"/>
            <a:ext cx="4959927" cy="5678761"/>
            <a:chOff x="193962" y="1051166"/>
            <a:chExt cx="4959927" cy="56787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89C5BEB-4DB8-4BE2-8BE3-FC8D10E3EDCF}"/>
                </a:ext>
              </a:extLst>
            </p:cNvPr>
            <p:cNvSpPr/>
            <p:nvPr/>
          </p:nvSpPr>
          <p:spPr>
            <a:xfrm>
              <a:off x="193962" y="1216452"/>
              <a:ext cx="4959927" cy="5513475"/>
            </a:xfrm>
            <a:prstGeom prst="rect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4C2A223-9AF4-4C69-97D3-40AC3734224C}"/>
                </a:ext>
              </a:extLst>
            </p:cNvPr>
            <p:cNvSpPr/>
            <p:nvPr/>
          </p:nvSpPr>
          <p:spPr>
            <a:xfrm>
              <a:off x="2024219" y="1051166"/>
              <a:ext cx="1178367" cy="4060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AI 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데이터 학습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4B815B5-EDAA-4E75-AC4C-B8DDF0CED848}"/>
              </a:ext>
            </a:extLst>
          </p:cNvPr>
          <p:cNvGrpSpPr/>
          <p:nvPr/>
        </p:nvGrpSpPr>
        <p:grpSpPr>
          <a:xfrm>
            <a:off x="5490571" y="1038983"/>
            <a:ext cx="6523723" cy="5136630"/>
            <a:chOff x="5490571" y="1038983"/>
            <a:chExt cx="6523723" cy="513663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446CF2F-5DA0-4005-B229-B833F766759A}"/>
                </a:ext>
              </a:extLst>
            </p:cNvPr>
            <p:cNvSpPr/>
            <p:nvPr/>
          </p:nvSpPr>
          <p:spPr>
            <a:xfrm>
              <a:off x="5490571" y="1216452"/>
              <a:ext cx="6523723" cy="4959161"/>
            </a:xfrm>
            <a:prstGeom prst="rect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8643FDE-F50B-4538-A88F-7C7EFDF746BA}"/>
                </a:ext>
              </a:extLst>
            </p:cNvPr>
            <p:cNvSpPr/>
            <p:nvPr/>
          </p:nvSpPr>
          <p:spPr>
            <a:xfrm>
              <a:off x="8277237" y="1038983"/>
              <a:ext cx="1178367" cy="40596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추천 서비스 구현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92BD92C-666B-47A0-A138-D9CA6982AA3E}"/>
              </a:ext>
            </a:extLst>
          </p:cNvPr>
          <p:cNvGrpSpPr/>
          <p:nvPr/>
        </p:nvGrpSpPr>
        <p:grpSpPr>
          <a:xfrm>
            <a:off x="-211873" y="49364"/>
            <a:ext cx="12533180" cy="595819"/>
            <a:chOff x="-211873" y="49364"/>
            <a:chExt cx="12533180" cy="595819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E4F5270-0BDB-4E24-AD67-3FB745E758FD}"/>
                </a:ext>
              </a:extLst>
            </p:cNvPr>
            <p:cNvGrpSpPr/>
            <p:nvPr/>
          </p:nvGrpSpPr>
          <p:grpSpPr>
            <a:xfrm>
              <a:off x="-211873" y="229155"/>
              <a:ext cx="12403873" cy="416028"/>
              <a:chOff x="-211873" y="229155"/>
              <a:chExt cx="12403873" cy="416028"/>
            </a:xfrm>
          </p:grpSpPr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465194AB-A790-436B-8C25-C6F6DD2667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52FB73E-B4A0-4F1F-9A9C-4E71031AEC25}"/>
                  </a:ext>
                </a:extLst>
              </p:cNvPr>
              <p:cNvSpPr/>
              <p:nvPr/>
            </p:nvSpPr>
            <p:spPr>
              <a:xfrm>
                <a:off x="184343" y="229155"/>
                <a:ext cx="2051817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3. AI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기능 </a:t>
                </a:r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-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추천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03D41B-49D6-4984-BFDF-B45A745759CB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E29574C-F70D-4FBD-A7CA-4C85CD589D6F}"/>
              </a:ext>
            </a:extLst>
          </p:cNvPr>
          <p:cNvSpPr txBox="1"/>
          <p:nvPr/>
        </p:nvSpPr>
        <p:spPr>
          <a:xfrm>
            <a:off x="350337" y="596467"/>
            <a:ext cx="3196709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2) </a:t>
            </a: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자격증</a:t>
            </a:r>
            <a:r>
              <a:rPr lang="en-US" altLang="ko-KR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자격 기술에 대한 정보를 통한 추천 서비스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C7B50D-D47F-48CC-B4B7-B2B9128ADEBA}"/>
              </a:ext>
            </a:extLst>
          </p:cNvPr>
          <p:cNvSpPr txBox="1"/>
          <p:nvPr/>
        </p:nvSpPr>
        <p:spPr>
          <a:xfrm>
            <a:off x="267210" y="10003"/>
            <a:ext cx="2130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Ⅲ.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산출물</a:t>
            </a:r>
          </a:p>
        </p:txBody>
      </p:sp>
    </p:spTree>
    <p:extLst>
      <p:ext uri="{BB962C8B-B14F-4D97-AF65-F5344CB8AC3E}">
        <p14:creationId xmlns:p14="http://schemas.microsoft.com/office/powerpoint/2010/main" val="559288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33AD76-43C6-418F-8531-4C97A7F3A9F4}"/>
              </a:ext>
            </a:extLst>
          </p:cNvPr>
          <p:cNvSpPr txBox="1"/>
          <p:nvPr/>
        </p:nvSpPr>
        <p:spPr>
          <a:xfrm>
            <a:off x="210624" y="1541863"/>
            <a:ext cx="4926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일간의 연속된 가격 정보를 바탕으로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ctr">
              <a:defRPr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가격을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예측하도록 학습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4A3EE-5DBD-46F0-98B8-2F1BF709CF9E}"/>
              </a:ext>
            </a:extLst>
          </p:cNvPr>
          <p:cNvSpPr txBox="1"/>
          <p:nvPr/>
        </p:nvSpPr>
        <p:spPr>
          <a:xfrm>
            <a:off x="8258765" y="1532531"/>
            <a:ext cx="18605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종목별 가격 전망</a:t>
            </a:r>
          </a:p>
        </p:txBody>
      </p:sp>
      <p:pic>
        <p:nvPicPr>
          <p:cNvPr id="8" name="_x259605496" descr="EMB00003d503d8a">
            <a:extLst>
              <a:ext uri="{FF2B5EF4-FFF2-40B4-BE49-F238E27FC236}">
                <a16:creationId xmlns:a16="http://schemas.microsoft.com/office/drawing/2014/main" id="{2314B459-3632-4574-97E1-7747B442F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62" y="2390494"/>
            <a:ext cx="3901926" cy="173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259607512" descr="EMB00003d503d8d">
            <a:extLst>
              <a:ext uri="{FF2B5EF4-FFF2-40B4-BE49-F238E27FC236}">
                <a16:creationId xmlns:a16="http://schemas.microsoft.com/office/drawing/2014/main" id="{6079AB38-7D0E-4488-84E9-5461AC3D5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62" y="4277433"/>
            <a:ext cx="3494803" cy="215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21F1F6-D584-4DD0-8E3A-A4B79B21A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941" y="2065083"/>
            <a:ext cx="5184981" cy="382123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A713BE8-7AEF-4976-BA5B-8678E82A3BDD}"/>
              </a:ext>
            </a:extLst>
          </p:cNvPr>
          <p:cNvGrpSpPr/>
          <p:nvPr/>
        </p:nvGrpSpPr>
        <p:grpSpPr>
          <a:xfrm>
            <a:off x="193962" y="1051166"/>
            <a:ext cx="4959927" cy="5678761"/>
            <a:chOff x="193962" y="1051166"/>
            <a:chExt cx="4959927" cy="56787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8F0E477-0A0C-4FF0-9ADA-CAEB2EFD96E6}"/>
                </a:ext>
              </a:extLst>
            </p:cNvPr>
            <p:cNvSpPr/>
            <p:nvPr/>
          </p:nvSpPr>
          <p:spPr>
            <a:xfrm>
              <a:off x="193962" y="1216452"/>
              <a:ext cx="4959927" cy="5513475"/>
            </a:xfrm>
            <a:prstGeom prst="rect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CAC694B-3D08-446C-8647-28F609305890}"/>
                </a:ext>
              </a:extLst>
            </p:cNvPr>
            <p:cNvSpPr/>
            <p:nvPr/>
          </p:nvSpPr>
          <p:spPr>
            <a:xfrm>
              <a:off x="2024219" y="1051166"/>
              <a:ext cx="1178367" cy="4060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AI 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데이터 학습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8E122D7-E107-41AB-A5FF-24C1DEDCF9EE}"/>
              </a:ext>
            </a:extLst>
          </p:cNvPr>
          <p:cNvGrpSpPr/>
          <p:nvPr/>
        </p:nvGrpSpPr>
        <p:grpSpPr>
          <a:xfrm>
            <a:off x="5490571" y="1038983"/>
            <a:ext cx="6523723" cy="5136630"/>
            <a:chOff x="5490571" y="1038983"/>
            <a:chExt cx="6523723" cy="513663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D014DE-C758-4CB2-AA5D-7E964F9C7152}"/>
                </a:ext>
              </a:extLst>
            </p:cNvPr>
            <p:cNvSpPr/>
            <p:nvPr/>
          </p:nvSpPr>
          <p:spPr>
            <a:xfrm>
              <a:off x="5490571" y="1216452"/>
              <a:ext cx="6523723" cy="4959161"/>
            </a:xfrm>
            <a:prstGeom prst="rect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BFA29F5-84A6-49D1-8829-143DF043660D}"/>
                </a:ext>
              </a:extLst>
            </p:cNvPr>
            <p:cNvSpPr/>
            <p:nvPr/>
          </p:nvSpPr>
          <p:spPr>
            <a:xfrm>
              <a:off x="8277237" y="1038983"/>
              <a:ext cx="1178367" cy="40596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추천 서비스 구현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2252EBA-D0E9-427D-BE63-C64647972BF0}"/>
              </a:ext>
            </a:extLst>
          </p:cNvPr>
          <p:cNvGrpSpPr/>
          <p:nvPr/>
        </p:nvGrpSpPr>
        <p:grpSpPr>
          <a:xfrm>
            <a:off x="-211873" y="49364"/>
            <a:ext cx="12533180" cy="595819"/>
            <a:chOff x="-211873" y="49364"/>
            <a:chExt cx="12533180" cy="595819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FB1D5B2-3171-4396-8367-7F2D8FF27655}"/>
                </a:ext>
              </a:extLst>
            </p:cNvPr>
            <p:cNvGrpSpPr/>
            <p:nvPr/>
          </p:nvGrpSpPr>
          <p:grpSpPr>
            <a:xfrm>
              <a:off x="-211873" y="229155"/>
              <a:ext cx="12403873" cy="416028"/>
              <a:chOff x="-211873" y="229155"/>
              <a:chExt cx="12403873" cy="416028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5D805802-7A7B-42C0-B153-FCE091931D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5BA6AA6-005D-40CE-8A67-EE1DF28C1891}"/>
                  </a:ext>
                </a:extLst>
              </p:cNvPr>
              <p:cNvSpPr/>
              <p:nvPr/>
            </p:nvSpPr>
            <p:spPr>
              <a:xfrm>
                <a:off x="184343" y="229155"/>
                <a:ext cx="2051817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3. AI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기능 </a:t>
                </a:r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-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추천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FD5A08-B159-4793-90B5-B072EB6E0F5F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FD58567-17B4-4C11-8F05-52D28EC9F3BB}"/>
              </a:ext>
            </a:extLst>
          </p:cNvPr>
          <p:cNvSpPr txBox="1"/>
          <p:nvPr/>
        </p:nvSpPr>
        <p:spPr>
          <a:xfrm>
            <a:off x="350337" y="596467"/>
            <a:ext cx="3980577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3) </a:t>
            </a: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과거 </a:t>
            </a:r>
            <a:r>
              <a:rPr lang="en-US" altLang="ko-KR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50 </a:t>
            </a: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영업일 가격 정보에 근거한</a:t>
            </a:r>
            <a:r>
              <a:rPr lang="en-US" altLang="ko-KR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종목</a:t>
            </a:r>
            <a:r>
              <a:rPr lang="en-US" altLang="ko-KR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업종</a:t>
            </a:r>
            <a:r>
              <a:rPr lang="en-US" altLang="ko-KR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지수</a:t>
            </a:r>
            <a:r>
              <a:rPr lang="en-US" altLang="ko-KR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 </a:t>
            </a: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가격 예측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85ECEF-B967-44CA-8D82-B4B8B99E1F64}"/>
              </a:ext>
            </a:extLst>
          </p:cNvPr>
          <p:cNvSpPr txBox="1"/>
          <p:nvPr/>
        </p:nvSpPr>
        <p:spPr>
          <a:xfrm>
            <a:off x="267210" y="10003"/>
            <a:ext cx="2130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Ⅲ.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산출물</a:t>
            </a:r>
          </a:p>
        </p:txBody>
      </p:sp>
    </p:spTree>
    <p:extLst>
      <p:ext uri="{BB962C8B-B14F-4D97-AF65-F5344CB8AC3E}">
        <p14:creationId xmlns:p14="http://schemas.microsoft.com/office/powerpoint/2010/main" val="2816171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_x353076256">
            <a:extLst>
              <a:ext uri="{FF2B5EF4-FFF2-40B4-BE49-F238E27FC236}">
                <a16:creationId xmlns:a16="http://schemas.microsoft.com/office/drawing/2014/main" id="{39867273-7EFC-43A9-9A6E-027C308B4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615"/>
          <a:stretch/>
        </p:blipFill>
        <p:spPr bwMode="auto">
          <a:xfrm>
            <a:off x="5606800" y="2149083"/>
            <a:ext cx="6291263" cy="30938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_x635340632">
            <a:extLst>
              <a:ext uri="{FF2B5EF4-FFF2-40B4-BE49-F238E27FC236}">
                <a16:creationId xmlns:a16="http://schemas.microsoft.com/office/drawing/2014/main" id="{1C9ADD24-6733-4C31-B3DB-1223E8FEA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6" y="2317797"/>
            <a:ext cx="4499200" cy="26177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_x631755216">
            <a:extLst>
              <a:ext uri="{FF2B5EF4-FFF2-40B4-BE49-F238E27FC236}">
                <a16:creationId xmlns:a16="http://schemas.microsoft.com/office/drawing/2014/main" id="{2A3CCD47-E992-4933-A56E-77A87BF86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8"/>
          <a:stretch/>
        </p:blipFill>
        <p:spPr bwMode="auto">
          <a:xfrm>
            <a:off x="435926" y="5079986"/>
            <a:ext cx="4499201" cy="14239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55255B-D558-4074-8CC3-4ADB842DB4BD}"/>
              </a:ext>
            </a:extLst>
          </p:cNvPr>
          <p:cNvSpPr txBox="1"/>
          <p:nvPr/>
        </p:nvSpPr>
        <p:spPr>
          <a:xfrm>
            <a:off x="-869194" y="1534465"/>
            <a:ext cx="69651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인사정보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직급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관심분야를 기반으로 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ctr">
              <a:defRPr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자기계발 도서 추천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9F52F09-5A47-4A96-9D4E-C7F236A4A187}"/>
              </a:ext>
            </a:extLst>
          </p:cNvPr>
          <p:cNvGrpSpPr/>
          <p:nvPr/>
        </p:nvGrpSpPr>
        <p:grpSpPr>
          <a:xfrm>
            <a:off x="193962" y="1051166"/>
            <a:ext cx="4959927" cy="5678761"/>
            <a:chOff x="193962" y="1051166"/>
            <a:chExt cx="4959927" cy="567876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65FD3F5-0F6B-433D-9AF8-02B6FB002DFB}"/>
                </a:ext>
              </a:extLst>
            </p:cNvPr>
            <p:cNvSpPr/>
            <p:nvPr/>
          </p:nvSpPr>
          <p:spPr>
            <a:xfrm>
              <a:off x="193962" y="1216452"/>
              <a:ext cx="4959927" cy="5513475"/>
            </a:xfrm>
            <a:prstGeom prst="rect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6B109EE-CFD2-413A-9F86-E459B9A7BA7E}"/>
                </a:ext>
              </a:extLst>
            </p:cNvPr>
            <p:cNvSpPr/>
            <p:nvPr/>
          </p:nvSpPr>
          <p:spPr>
            <a:xfrm>
              <a:off x="2024219" y="1051166"/>
              <a:ext cx="1178367" cy="4060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AI 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데이터 학습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C97210B-4EA0-4B4D-BD44-A95377EC6E48}"/>
              </a:ext>
            </a:extLst>
          </p:cNvPr>
          <p:cNvGrpSpPr/>
          <p:nvPr/>
        </p:nvGrpSpPr>
        <p:grpSpPr>
          <a:xfrm>
            <a:off x="5490571" y="1038983"/>
            <a:ext cx="6523723" cy="5136630"/>
            <a:chOff x="5490571" y="1038983"/>
            <a:chExt cx="6523723" cy="513663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2EA487F-6B8C-4FCE-BF7A-DEE6BDD05808}"/>
                </a:ext>
              </a:extLst>
            </p:cNvPr>
            <p:cNvSpPr/>
            <p:nvPr/>
          </p:nvSpPr>
          <p:spPr>
            <a:xfrm>
              <a:off x="5490571" y="1216452"/>
              <a:ext cx="6523723" cy="4959161"/>
            </a:xfrm>
            <a:prstGeom prst="rect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421484A-B8F9-4B2E-B123-D901ACE1CFBB}"/>
                </a:ext>
              </a:extLst>
            </p:cNvPr>
            <p:cNvSpPr/>
            <p:nvPr/>
          </p:nvSpPr>
          <p:spPr>
            <a:xfrm>
              <a:off x="8277237" y="1038983"/>
              <a:ext cx="1178367" cy="40596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추천 서비스 구현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3D94E22-C50E-4FB9-BBDF-47AEBF2D7E6D}"/>
              </a:ext>
            </a:extLst>
          </p:cNvPr>
          <p:cNvGrpSpPr/>
          <p:nvPr/>
        </p:nvGrpSpPr>
        <p:grpSpPr>
          <a:xfrm>
            <a:off x="-211873" y="49364"/>
            <a:ext cx="12533180" cy="595819"/>
            <a:chOff x="-211873" y="49364"/>
            <a:chExt cx="12533180" cy="59581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899585F-54B9-4000-AC42-D35B94C19263}"/>
                </a:ext>
              </a:extLst>
            </p:cNvPr>
            <p:cNvGrpSpPr/>
            <p:nvPr/>
          </p:nvGrpSpPr>
          <p:grpSpPr>
            <a:xfrm>
              <a:off x="-211873" y="229155"/>
              <a:ext cx="12403873" cy="416028"/>
              <a:chOff x="-211873" y="229155"/>
              <a:chExt cx="12403873" cy="416028"/>
            </a:xfrm>
          </p:grpSpPr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799615CC-D8A0-4A66-B683-7392EBC837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745CF52-1865-48A6-AD56-7F1C9E8ADF9E}"/>
                  </a:ext>
                </a:extLst>
              </p:cNvPr>
              <p:cNvSpPr/>
              <p:nvPr/>
            </p:nvSpPr>
            <p:spPr>
              <a:xfrm>
                <a:off x="184343" y="229155"/>
                <a:ext cx="2051817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3. AI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기능 </a:t>
                </a:r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-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추천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C9DF64A-9E40-40F1-AAC4-D8FB0618F764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D89C212-9CB6-42FB-B356-F01172DA3490}"/>
              </a:ext>
            </a:extLst>
          </p:cNvPr>
          <p:cNvSpPr txBox="1"/>
          <p:nvPr/>
        </p:nvSpPr>
        <p:spPr>
          <a:xfrm>
            <a:off x="350337" y="596467"/>
            <a:ext cx="4724370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4) </a:t>
            </a: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인사정보</a:t>
            </a:r>
            <a:r>
              <a:rPr lang="en-US" altLang="ko-KR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부서</a:t>
            </a:r>
            <a:r>
              <a:rPr lang="en-US" altLang="ko-KR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연차</a:t>
            </a:r>
            <a:r>
              <a:rPr lang="en-US" altLang="ko-KR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직급</a:t>
            </a:r>
            <a:r>
              <a:rPr lang="en-US" altLang="ko-KR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나이</a:t>
            </a:r>
            <a:r>
              <a:rPr lang="en-US" altLang="ko-KR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), </a:t>
            </a: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관심분야를 기반으로 자기계발 도서 추천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E00B3A-7117-4D69-8C69-27726E6B1992}"/>
              </a:ext>
            </a:extLst>
          </p:cNvPr>
          <p:cNvSpPr txBox="1"/>
          <p:nvPr/>
        </p:nvSpPr>
        <p:spPr>
          <a:xfrm>
            <a:off x="267210" y="10003"/>
            <a:ext cx="2130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Ⅲ.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산출물</a:t>
            </a:r>
          </a:p>
        </p:txBody>
      </p:sp>
    </p:spTree>
    <p:extLst>
      <p:ext uri="{BB962C8B-B14F-4D97-AF65-F5344CB8AC3E}">
        <p14:creationId xmlns:p14="http://schemas.microsoft.com/office/powerpoint/2010/main" val="3616866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848947-DA8C-4086-A7E1-99ED70045BEA}"/>
              </a:ext>
            </a:extLst>
          </p:cNvPr>
          <p:cNvSpPr txBox="1"/>
          <p:nvPr/>
        </p:nvSpPr>
        <p:spPr>
          <a:xfrm>
            <a:off x="-869194" y="1496017"/>
            <a:ext cx="69651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이틀 전 식사기록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하루 전 식사기록을 통해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ctr">
              <a:defRPr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날의 메뉴를 추천할 수 있도록 학습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A4D03-ACA3-4848-89BD-C6E7DDE0F195}"/>
              </a:ext>
            </a:extLst>
          </p:cNvPr>
          <p:cNvSpPr txBox="1"/>
          <p:nvPr/>
        </p:nvSpPr>
        <p:spPr>
          <a:xfrm>
            <a:off x="7893314" y="1563845"/>
            <a:ext cx="21615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추천 구현 화면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546A53-7601-452B-AB3A-7F077364D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3" y="2135626"/>
            <a:ext cx="4273092" cy="23783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C7BF45-E871-40B7-ADB2-44A945972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3" y="4474150"/>
            <a:ext cx="4273092" cy="20977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BB6F0A-D99D-4EEF-A098-BA411B454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123" y="2079396"/>
            <a:ext cx="5814617" cy="362052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CE268AF-4D3E-4257-B894-1328ED5BD588}"/>
              </a:ext>
            </a:extLst>
          </p:cNvPr>
          <p:cNvGrpSpPr/>
          <p:nvPr/>
        </p:nvGrpSpPr>
        <p:grpSpPr>
          <a:xfrm>
            <a:off x="193962" y="1051166"/>
            <a:ext cx="4959927" cy="5678761"/>
            <a:chOff x="193962" y="1051166"/>
            <a:chExt cx="4959927" cy="567876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5563FE8-8DA2-4588-907A-3AADA7A97402}"/>
                </a:ext>
              </a:extLst>
            </p:cNvPr>
            <p:cNvSpPr/>
            <p:nvPr/>
          </p:nvSpPr>
          <p:spPr>
            <a:xfrm>
              <a:off x="193962" y="1216452"/>
              <a:ext cx="4959927" cy="5513475"/>
            </a:xfrm>
            <a:prstGeom prst="rect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FCB7D82-683C-4987-B3BF-A090470DC7F3}"/>
                </a:ext>
              </a:extLst>
            </p:cNvPr>
            <p:cNvSpPr/>
            <p:nvPr/>
          </p:nvSpPr>
          <p:spPr>
            <a:xfrm>
              <a:off x="2024219" y="1051166"/>
              <a:ext cx="1178367" cy="4060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AI 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데이터 학습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A5DCEB-614B-4318-A56A-6F74B79B0D29}"/>
              </a:ext>
            </a:extLst>
          </p:cNvPr>
          <p:cNvGrpSpPr/>
          <p:nvPr/>
        </p:nvGrpSpPr>
        <p:grpSpPr>
          <a:xfrm>
            <a:off x="5490571" y="1038983"/>
            <a:ext cx="6523723" cy="5136630"/>
            <a:chOff x="5490571" y="1038983"/>
            <a:chExt cx="6523723" cy="513663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3C3A6D6-C107-4506-AAA0-F9ECDA59707B}"/>
                </a:ext>
              </a:extLst>
            </p:cNvPr>
            <p:cNvSpPr/>
            <p:nvPr/>
          </p:nvSpPr>
          <p:spPr>
            <a:xfrm>
              <a:off x="5490571" y="1216452"/>
              <a:ext cx="6523723" cy="4959161"/>
            </a:xfrm>
            <a:prstGeom prst="rect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E762B8-8961-4E67-9FF0-0FB10F596405}"/>
                </a:ext>
              </a:extLst>
            </p:cNvPr>
            <p:cNvSpPr/>
            <p:nvPr/>
          </p:nvSpPr>
          <p:spPr>
            <a:xfrm>
              <a:off x="8277237" y="1038983"/>
              <a:ext cx="1178367" cy="40596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추천 서비스 구현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7828F32-ACE5-4B7E-9F2E-1F6E617F1435}"/>
              </a:ext>
            </a:extLst>
          </p:cNvPr>
          <p:cNvGrpSpPr/>
          <p:nvPr/>
        </p:nvGrpSpPr>
        <p:grpSpPr>
          <a:xfrm>
            <a:off x="-211873" y="49364"/>
            <a:ext cx="12533180" cy="595819"/>
            <a:chOff x="-211873" y="49364"/>
            <a:chExt cx="12533180" cy="595819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1159C26-C866-4C03-B890-59026C3E059F}"/>
                </a:ext>
              </a:extLst>
            </p:cNvPr>
            <p:cNvGrpSpPr/>
            <p:nvPr/>
          </p:nvGrpSpPr>
          <p:grpSpPr>
            <a:xfrm>
              <a:off x="-211873" y="229155"/>
              <a:ext cx="12403873" cy="416028"/>
              <a:chOff x="-211873" y="229155"/>
              <a:chExt cx="12403873" cy="416028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F18AB7A-9831-4A76-AA65-AE43774E2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46F36A9-4C63-48CC-9414-DCA7DF148C4B}"/>
                  </a:ext>
                </a:extLst>
              </p:cNvPr>
              <p:cNvSpPr/>
              <p:nvPr/>
            </p:nvSpPr>
            <p:spPr>
              <a:xfrm>
                <a:off x="184343" y="229155"/>
                <a:ext cx="2051817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3. AI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기능 </a:t>
                </a:r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-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추천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1E61182-C948-4FE7-A459-DD601FE0F7A2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62B0F9E-C1A6-4190-9F1D-7B39AF0CEFCD}"/>
              </a:ext>
            </a:extLst>
          </p:cNvPr>
          <p:cNvSpPr txBox="1"/>
          <p:nvPr/>
        </p:nvSpPr>
        <p:spPr>
          <a:xfrm>
            <a:off x="350337" y="596467"/>
            <a:ext cx="2454518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5) </a:t>
            </a: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나이와 식사 기록에 근거한 메뉴 추천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421DC-B2BE-4E5D-96FD-17AD4A909DF1}"/>
              </a:ext>
            </a:extLst>
          </p:cNvPr>
          <p:cNvSpPr txBox="1"/>
          <p:nvPr/>
        </p:nvSpPr>
        <p:spPr>
          <a:xfrm>
            <a:off x="267210" y="10003"/>
            <a:ext cx="2130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Ⅲ.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산출물</a:t>
            </a:r>
          </a:p>
        </p:txBody>
      </p:sp>
    </p:spTree>
    <p:extLst>
      <p:ext uri="{BB962C8B-B14F-4D97-AF65-F5344CB8AC3E}">
        <p14:creationId xmlns:p14="http://schemas.microsoft.com/office/powerpoint/2010/main" val="167889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34B14B6-37A3-4646-823E-4D8E2B444291}"/>
              </a:ext>
            </a:extLst>
          </p:cNvPr>
          <p:cNvGrpSpPr/>
          <p:nvPr/>
        </p:nvGrpSpPr>
        <p:grpSpPr>
          <a:xfrm>
            <a:off x="4481170" y="696595"/>
            <a:ext cx="3535993" cy="5379331"/>
            <a:chOff x="3375102" y="706759"/>
            <a:chExt cx="3535993" cy="5379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7601ED7-EFD2-4078-B3E6-29199AFB1756}"/>
                </a:ext>
              </a:extLst>
            </p:cNvPr>
            <p:cNvSpPr txBox="1"/>
            <p:nvPr/>
          </p:nvSpPr>
          <p:spPr>
            <a:xfrm>
              <a:off x="4695745" y="3317011"/>
              <a:ext cx="19431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1.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계획 수립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ko-KR" altLang="en-US" sz="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2.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주요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en-US" altLang="ko-KR" sz="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3. AI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CC0E47-11CF-428C-9C26-05FAC1EDF968}"/>
                </a:ext>
              </a:extLst>
            </p:cNvPr>
            <p:cNvSpPr txBox="1"/>
            <p:nvPr/>
          </p:nvSpPr>
          <p:spPr>
            <a:xfrm>
              <a:off x="3375102" y="706759"/>
              <a:ext cx="2720898" cy="5247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Ⅰ. </a:t>
              </a:r>
              <a:r>
                <a:rPr lang="ko-KR" altLang="en-US" sz="200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프로젝트 개요</a:t>
              </a:r>
              <a:endPara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endPara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endPara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endParaRPr lang="en-US" altLang="ko-KR" sz="4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endPara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endParaRPr lang="en-US" altLang="ko-KR" sz="11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endParaRPr lang="en-US" altLang="ko-KR" sz="11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Ⅱ.</a:t>
              </a:r>
              <a:r>
                <a:rPr lang="en-US" altLang="ko-KR" sz="200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</a:t>
              </a:r>
              <a:r>
                <a:rPr lang="ko-KR" altLang="en-US" sz="200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수행절차</a:t>
              </a:r>
              <a:endPara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endPara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endPara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endPara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endPara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Ⅲ. </a:t>
              </a:r>
              <a:r>
                <a:rPr lang="ko-KR" altLang="en-US" sz="200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산출물</a:t>
              </a:r>
              <a:endPara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endPara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endPara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endPara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DB1FFD-4AAD-4A2D-835B-08F1ABC249DA}"/>
                </a:ext>
              </a:extLst>
            </p:cNvPr>
            <p:cNvSpPr txBox="1"/>
            <p:nvPr/>
          </p:nvSpPr>
          <p:spPr>
            <a:xfrm>
              <a:off x="4613817" y="1131055"/>
              <a:ext cx="2297278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주제 선정 배경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ko-KR" altLang="en-US" sz="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2.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기대 효과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ko-KR" altLang="en-US" sz="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3.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벤치마킹 사이트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en-US" altLang="ko-KR" sz="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4.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 환경</a:t>
              </a:r>
              <a:endParaRPr lang="ko-KR" altLang="en-US" sz="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ko-KR" altLang="en-US" sz="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635C1B-2356-463E-9A96-BABA6BBBAE33}"/>
                </a:ext>
              </a:extLst>
            </p:cNvPr>
            <p:cNvSpPr txBox="1"/>
            <p:nvPr/>
          </p:nvSpPr>
          <p:spPr>
            <a:xfrm>
              <a:off x="4735551" y="5008872"/>
              <a:ext cx="19431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1. ERD</a:t>
              </a:r>
            </a:p>
            <a:p>
              <a:endParaRPr lang="ko-KR" altLang="en-US" sz="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2.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주요 기능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en-US" altLang="ko-KR" sz="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3. AI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기능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EB027F-B7A0-4745-B759-512C8032F1DE}"/>
              </a:ext>
            </a:extLst>
          </p:cNvPr>
          <p:cNvGrpSpPr/>
          <p:nvPr/>
        </p:nvGrpSpPr>
        <p:grpSpPr>
          <a:xfrm>
            <a:off x="0" y="696595"/>
            <a:ext cx="5787085" cy="523220"/>
            <a:chOff x="0" y="696595"/>
            <a:chExt cx="5787085" cy="5232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174C184-C18E-47F2-BD44-AB68C4FD766D}"/>
                </a:ext>
              </a:extLst>
            </p:cNvPr>
            <p:cNvSpPr txBox="1"/>
            <p:nvPr/>
          </p:nvSpPr>
          <p:spPr>
            <a:xfrm>
              <a:off x="1357128" y="696595"/>
              <a:ext cx="44299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목차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B9B4B51-3C6A-4BD1-84E3-21E1F27FD6D4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0" y="947901"/>
              <a:ext cx="1357128" cy="10304"/>
            </a:xfrm>
            <a:prstGeom prst="lin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3488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B5091EE-1448-4E77-8BA8-D5343CFDD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144" y="1755440"/>
            <a:ext cx="4164453" cy="27138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BBE583-D74F-4737-A733-6C6D4F040234}"/>
              </a:ext>
            </a:extLst>
          </p:cNvPr>
          <p:cNvSpPr/>
          <p:nvPr/>
        </p:nvSpPr>
        <p:spPr>
          <a:xfrm>
            <a:off x="193962" y="1216452"/>
            <a:ext cx="11794838" cy="5513475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상자 10">
            <a:extLst>
              <a:ext uri="{FF2B5EF4-FFF2-40B4-BE49-F238E27FC236}">
                <a16:creationId xmlns:a16="http://schemas.microsoft.com/office/drawing/2014/main" id="{BD1DB927-CE32-455A-B919-B55B9DCA57CD}"/>
              </a:ext>
            </a:extLst>
          </p:cNvPr>
          <p:cNvSpPr txBox="1">
            <a:spLocks/>
          </p:cNvSpPr>
          <p:nvPr/>
        </p:nvSpPr>
        <p:spPr>
          <a:xfrm>
            <a:off x="7470964" y="4738814"/>
            <a:ext cx="6377306" cy="1607609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/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명함 사진을 전송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l"/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받은 명함정보를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EasyOcr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이용하여 문자열 분석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l"/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문자열 분석 후 나온 데이터를 정규식을 이용하여 파싱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l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0" indent="0"/>
            <a:r>
              <a:rPr 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파싱된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데이터를 전달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E8BB939-66D5-4860-9121-105A4FE235D7}"/>
              </a:ext>
            </a:extLst>
          </p:cNvPr>
          <p:cNvGrpSpPr/>
          <p:nvPr/>
        </p:nvGrpSpPr>
        <p:grpSpPr>
          <a:xfrm>
            <a:off x="-211873" y="49364"/>
            <a:ext cx="12533180" cy="595819"/>
            <a:chOff x="-211873" y="49364"/>
            <a:chExt cx="12533180" cy="59581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F9DC4F5-5088-4199-9213-386D7CF99B18}"/>
                </a:ext>
              </a:extLst>
            </p:cNvPr>
            <p:cNvGrpSpPr/>
            <p:nvPr/>
          </p:nvGrpSpPr>
          <p:grpSpPr>
            <a:xfrm>
              <a:off x="-211873" y="229155"/>
              <a:ext cx="12403873" cy="416028"/>
              <a:chOff x="-211873" y="229155"/>
              <a:chExt cx="12403873" cy="416028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FCC1DB3A-4FFF-46AB-BA29-5BD26A775C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9B6DFE8-EF9C-4427-B15D-8BEBBF1721DF}"/>
                  </a:ext>
                </a:extLst>
              </p:cNvPr>
              <p:cNvSpPr/>
              <p:nvPr/>
            </p:nvSpPr>
            <p:spPr>
              <a:xfrm>
                <a:off x="184343" y="229155"/>
                <a:ext cx="2051817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3. AI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기능 </a:t>
                </a:r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–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모듈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6D4B32-5FB6-4A3D-ADEE-179D3BFC14F4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174DCCF-AA3B-4EC6-8BE8-9C9DD919906B}"/>
              </a:ext>
            </a:extLst>
          </p:cNvPr>
          <p:cNvSpPr txBox="1"/>
          <p:nvPr/>
        </p:nvSpPr>
        <p:spPr>
          <a:xfrm>
            <a:off x="350337" y="596467"/>
            <a:ext cx="3980577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1) </a:t>
            </a:r>
            <a:r>
              <a:rPr lang="en-US" altLang="ko-KR" sz="1050" dirty="0" err="1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EasyOcr</a:t>
            </a:r>
            <a:r>
              <a:rPr lang="en-US" altLang="ko-KR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(Open Source OCR)</a:t>
            </a: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이용한 명함 정보 추출 기능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A0FC47-22A2-44A5-9AC7-52295BAB35E3}"/>
              </a:ext>
            </a:extLst>
          </p:cNvPr>
          <p:cNvSpPr txBox="1"/>
          <p:nvPr/>
        </p:nvSpPr>
        <p:spPr>
          <a:xfrm>
            <a:off x="267210" y="10003"/>
            <a:ext cx="2130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Ⅲ.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산출물</a:t>
            </a:r>
          </a:p>
        </p:txBody>
      </p:sp>
      <p:pic>
        <p:nvPicPr>
          <p:cNvPr id="18" name="그림 5">
            <a:extLst>
              <a:ext uri="{FF2B5EF4-FFF2-40B4-BE49-F238E27FC236}">
                <a16:creationId xmlns:a16="http://schemas.microsoft.com/office/drawing/2014/main" id="{41100B7B-A005-4553-A4B2-164DF4D24E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99" y="3327330"/>
            <a:ext cx="813425" cy="520493"/>
          </a:xfrm>
          <a:prstGeom prst="rect">
            <a:avLst/>
          </a:prstGeom>
          <a:noFill/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EBF2A38-E299-9263-B247-96D7BFC06A70}"/>
              </a:ext>
            </a:extLst>
          </p:cNvPr>
          <p:cNvGrpSpPr/>
          <p:nvPr/>
        </p:nvGrpSpPr>
        <p:grpSpPr>
          <a:xfrm>
            <a:off x="612311" y="1312966"/>
            <a:ext cx="4522547" cy="5259993"/>
            <a:chOff x="451137" y="1285013"/>
            <a:chExt cx="4522547" cy="52599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B6F00B7-9FA6-B030-10A9-371E822814C7}"/>
                </a:ext>
              </a:extLst>
            </p:cNvPr>
            <p:cNvSpPr/>
            <p:nvPr/>
          </p:nvSpPr>
          <p:spPr>
            <a:xfrm>
              <a:off x="451137" y="1285013"/>
              <a:ext cx="4522547" cy="525999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7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D038A30-C6DE-2D0C-4D4B-72E370BF6712}"/>
                </a:ext>
              </a:extLst>
            </p:cNvPr>
            <p:cNvGrpSpPr/>
            <p:nvPr/>
          </p:nvGrpSpPr>
          <p:grpSpPr>
            <a:xfrm>
              <a:off x="909278" y="1386055"/>
              <a:ext cx="3198331" cy="1970019"/>
              <a:chOff x="741459" y="1274159"/>
              <a:chExt cx="3198331" cy="1970019"/>
            </a:xfrm>
          </p:grpSpPr>
          <p:pic>
            <p:nvPicPr>
              <p:cNvPr id="11" name="그림 10" descr="텍스트, 명함이(가) 표시된 사진&#10;&#10;자동 생성된 설명">
                <a:extLst>
                  <a:ext uri="{FF2B5EF4-FFF2-40B4-BE49-F238E27FC236}">
                    <a16:creationId xmlns:a16="http://schemas.microsoft.com/office/drawing/2014/main" id="{988015EB-85A9-40A6-8651-C9C8075E4A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19" r="23085"/>
              <a:stretch/>
            </p:blipFill>
            <p:spPr>
              <a:xfrm rot="5400000">
                <a:off x="1355615" y="660003"/>
                <a:ext cx="1970019" cy="3198331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FD6E4DD-0B58-4DCF-AA22-00377DFD1271}"/>
                  </a:ext>
                </a:extLst>
              </p:cNvPr>
              <p:cNvSpPr/>
              <p:nvPr/>
            </p:nvSpPr>
            <p:spPr>
              <a:xfrm rot="21447356">
                <a:off x="2273982" y="1606078"/>
                <a:ext cx="1108364" cy="1108363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F9BFB1B-A593-5480-ABE1-A99D58B672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64" t="5572" r="8403" b="3727"/>
            <a:stretch/>
          </p:blipFill>
          <p:spPr>
            <a:xfrm>
              <a:off x="835001" y="4348450"/>
              <a:ext cx="3346881" cy="1970020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C3B3D5AF-55AE-EA05-7B48-C7EE228AF5B1}"/>
                </a:ext>
              </a:extLst>
            </p:cNvPr>
            <p:cNvSpPr/>
            <p:nvPr/>
          </p:nvSpPr>
          <p:spPr>
            <a:xfrm rot="5400000">
              <a:off x="2143101" y="3628318"/>
              <a:ext cx="713925" cy="526990"/>
            </a:xfrm>
            <a:prstGeom prst="rightArrow">
              <a:avLst/>
            </a:prstGeom>
            <a:solidFill>
              <a:srgbClr val="00B2B2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827BCD-4AF6-1D82-FECF-9F841D6EB007}"/>
                </a:ext>
              </a:extLst>
            </p:cNvPr>
            <p:cNvSpPr txBox="1"/>
            <p:nvPr/>
          </p:nvSpPr>
          <p:spPr>
            <a:xfrm>
              <a:off x="1857100" y="3534849"/>
              <a:ext cx="149111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400" dirty="0" err="1">
                  <a:solidFill>
                    <a:srgbClr val="00B2B2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EasyOcr</a:t>
              </a:r>
              <a:endParaRPr lang="ko-KR" altLang="en-US" sz="2400" dirty="0">
                <a:solidFill>
                  <a:srgbClr val="00B2B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339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7518984-B944-4475-93AF-E25E64144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58" y="2165927"/>
            <a:ext cx="3557258" cy="27214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CE023C-FD04-4352-8D2F-B02FAB2D2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88" y="2949406"/>
            <a:ext cx="2968167" cy="34109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F01558-BB00-4649-9AA7-C43865953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499" y="2645279"/>
            <a:ext cx="4222783" cy="32000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A6201E-FD2F-4CE9-A685-3A1CF2ED1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64993" y="2529249"/>
            <a:ext cx="2314238" cy="1788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A232A0-1840-447A-910A-69E1755425FC}"/>
              </a:ext>
            </a:extLst>
          </p:cNvPr>
          <p:cNvSpPr txBox="1"/>
          <p:nvPr/>
        </p:nvSpPr>
        <p:spPr>
          <a:xfrm>
            <a:off x="5204627" y="1928768"/>
            <a:ext cx="14879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Media pipe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AACF9F-9594-4358-87F1-9DB8A08617E9}"/>
              </a:ext>
            </a:extLst>
          </p:cNvPr>
          <p:cNvSpPr/>
          <p:nvPr/>
        </p:nvSpPr>
        <p:spPr>
          <a:xfrm>
            <a:off x="5353510" y="4350296"/>
            <a:ext cx="1583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face_mesh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3479237-3C25-497E-88B1-76665C85642D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15874" y="4534962"/>
            <a:ext cx="2437636" cy="860115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657EB0C-2635-49BB-80A4-8CB74D507BE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936511" y="4534962"/>
            <a:ext cx="609601" cy="184666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B15437-52FE-4A73-A9D6-545C83CBE756}"/>
              </a:ext>
            </a:extLst>
          </p:cNvPr>
          <p:cNvSpPr/>
          <p:nvPr/>
        </p:nvSpPr>
        <p:spPr>
          <a:xfrm>
            <a:off x="193962" y="1216452"/>
            <a:ext cx="11794838" cy="5513475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D5EDB9-C6BF-470D-A610-2E925F30A547}"/>
              </a:ext>
            </a:extLst>
          </p:cNvPr>
          <p:cNvSpPr/>
          <p:nvPr/>
        </p:nvSpPr>
        <p:spPr>
          <a:xfrm>
            <a:off x="1928361" y="1436024"/>
            <a:ext cx="1405966" cy="4060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인증 화면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95D163-E494-464E-BFBF-D0AF1009F480}"/>
              </a:ext>
            </a:extLst>
          </p:cNvPr>
          <p:cNvSpPr/>
          <p:nvPr/>
        </p:nvSpPr>
        <p:spPr>
          <a:xfrm>
            <a:off x="9155815" y="1436024"/>
            <a:ext cx="1549129" cy="4060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얼굴 인식 등록 화면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BFE8D3-1D16-4BD1-9CDB-E573AA04FBBA}"/>
              </a:ext>
            </a:extLst>
          </p:cNvPr>
          <p:cNvGrpSpPr/>
          <p:nvPr/>
        </p:nvGrpSpPr>
        <p:grpSpPr>
          <a:xfrm>
            <a:off x="-211873" y="49364"/>
            <a:ext cx="12533180" cy="595819"/>
            <a:chOff x="-211873" y="49364"/>
            <a:chExt cx="12533180" cy="59581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A996ED7-136C-4E0D-BBE6-AD4792B5473B}"/>
                </a:ext>
              </a:extLst>
            </p:cNvPr>
            <p:cNvGrpSpPr/>
            <p:nvPr/>
          </p:nvGrpSpPr>
          <p:grpSpPr>
            <a:xfrm>
              <a:off x="-211873" y="229155"/>
              <a:ext cx="12403873" cy="416028"/>
              <a:chOff x="-211873" y="229155"/>
              <a:chExt cx="12403873" cy="416028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A66D3A58-D9A0-4133-AD2E-767AC6C705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9141ABD-7515-46D8-B09A-9E693779F2F8}"/>
                  </a:ext>
                </a:extLst>
              </p:cNvPr>
              <p:cNvSpPr/>
              <p:nvPr/>
            </p:nvSpPr>
            <p:spPr>
              <a:xfrm>
                <a:off x="184343" y="229155"/>
                <a:ext cx="2051817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3. AI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기능 </a:t>
                </a:r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–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모듈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D1543E-BA3E-4EC1-9543-69BBF05D8C80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2E3D0A1-B20F-49E7-AE0F-03F5C6C65523}"/>
              </a:ext>
            </a:extLst>
          </p:cNvPr>
          <p:cNvSpPr txBox="1"/>
          <p:nvPr/>
        </p:nvSpPr>
        <p:spPr>
          <a:xfrm>
            <a:off x="350337" y="596467"/>
            <a:ext cx="1874231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2) </a:t>
            </a: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얼굴 인식을 이용한 로그인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6DEC37-3F2E-46A5-B626-B9375EE0B6AB}"/>
              </a:ext>
            </a:extLst>
          </p:cNvPr>
          <p:cNvSpPr txBox="1"/>
          <p:nvPr/>
        </p:nvSpPr>
        <p:spPr>
          <a:xfrm>
            <a:off x="267210" y="10003"/>
            <a:ext cx="2130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Ⅲ.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산출물</a:t>
            </a:r>
          </a:p>
        </p:txBody>
      </p:sp>
    </p:spTree>
    <p:extLst>
      <p:ext uri="{BB962C8B-B14F-4D97-AF65-F5344CB8AC3E}">
        <p14:creationId xmlns:p14="http://schemas.microsoft.com/office/powerpoint/2010/main" val="3032715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2C6824F-C77A-4570-87C6-D1556427E016}"/>
              </a:ext>
            </a:extLst>
          </p:cNvPr>
          <p:cNvSpPr/>
          <p:nvPr/>
        </p:nvSpPr>
        <p:spPr>
          <a:xfrm>
            <a:off x="193962" y="1216452"/>
            <a:ext cx="11794838" cy="5513475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C31522-7661-4927-9A66-DF0FB1207D1A}"/>
              </a:ext>
            </a:extLst>
          </p:cNvPr>
          <p:cNvSpPr/>
          <p:nvPr/>
        </p:nvSpPr>
        <p:spPr>
          <a:xfrm>
            <a:off x="1928361" y="1436024"/>
            <a:ext cx="1405966" cy="4060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인증 화면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D33539-D72C-4936-B678-D0100C437326}"/>
              </a:ext>
            </a:extLst>
          </p:cNvPr>
          <p:cNvSpPr/>
          <p:nvPr/>
        </p:nvSpPr>
        <p:spPr>
          <a:xfrm>
            <a:off x="9155815" y="1436024"/>
            <a:ext cx="1549129" cy="4060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음성 인식 등록 화면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1DC7AA-5157-41D4-88B8-7119817A3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48" y="2049532"/>
            <a:ext cx="3557258" cy="27214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2F55E2-44E4-4709-86A2-56AA4D090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61" y="3579622"/>
            <a:ext cx="2765319" cy="25959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4D1BB7-4365-4DDD-8A60-33758AAE3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482" y="2306684"/>
            <a:ext cx="3700734" cy="27144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3B33B3-E82C-42E9-AE42-3D1A333DB8B0}"/>
              </a:ext>
            </a:extLst>
          </p:cNvPr>
          <p:cNvSpPr/>
          <p:nvPr/>
        </p:nvSpPr>
        <p:spPr>
          <a:xfrm>
            <a:off x="3240338" y="4248444"/>
            <a:ext cx="885554" cy="252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C66A000-F6C0-49D4-B15F-E46BEFBBD4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4" t="4793" r="1947" b="1"/>
          <a:stretch/>
        </p:blipFill>
        <p:spPr>
          <a:xfrm>
            <a:off x="4772354" y="4074035"/>
            <a:ext cx="2618050" cy="19527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9603E1-FA34-4F7B-BB35-A76CFFBF39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264" y="2172304"/>
            <a:ext cx="2552700" cy="17907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BC7738-B14A-4A9C-87CD-B7152E732456}"/>
              </a:ext>
            </a:extLst>
          </p:cNvPr>
          <p:cNvSpPr/>
          <p:nvPr/>
        </p:nvSpPr>
        <p:spPr>
          <a:xfrm>
            <a:off x="4614664" y="1802972"/>
            <a:ext cx="2962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Fast Fourier Transform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C6C317-35C9-4320-A2E3-A0B35AD47E7A}"/>
              </a:ext>
            </a:extLst>
          </p:cNvPr>
          <p:cNvSpPr/>
          <p:nvPr/>
        </p:nvSpPr>
        <p:spPr>
          <a:xfrm>
            <a:off x="5227503" y="6137838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Spectrogram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0899102-B1F9-4734-87E2-00E294443A87}"/>
              </a:ext>
            </a:extLst>
          </p:cNvPr>
          <p:cNvSpPr/>
          <p:nvPr/>
        </p:nvSpPr>
        <p:spPr>
          <a:xfrm rot="7109890">
            <a:off x="2161486" y="5094672"/>
            <a:ext cx="1294843" cy="3455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26F42AB-23BE-4E8C-8048-38CE044E6454}"/>
              </a:ext>
            </a:extLst>
          </p:cNvPr>
          <p:cNvGrpSpPr/>
          <p:nvPr/>
        </p:nvGrpSpPr>
        <p:grpSpPr>
          <a:xfrm>
            <a:off x="-211873" y="49364"/>
            <a:ext cx="12533180" cy="595819"/>
            <a:chOff x="-211873" y="49364"/>
            <a:chExt cx="12533180" cy="595819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5A876CFF-74BC-4D58-8B47-8EC9505E2A7C}"/>
                </a:ext>
              </a:extLst>
            </p:cNvPr>
            <p:cNvGrpSpPr/>
            <p:nvPr/>
          </p:nvGrpSpPr>
          <p:grpSpPr>
            <a:xfrm>
              <a:off x="-211873" y="229155"/>
              <a:ext cx="12403873" cy="416028"/>
              <a:chOff x="-211873" y="229155"/>
              <a:chExt cx="12403873" cy="416028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7669CE7B-965C-4B6A-867C-B3AE843B4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07F3798B-0B7E-4CD0-90D0-00E341D38DF3}"/>
                  </a:ext>
                </a:extLst>
              </p:cNvPr>
              <p:cNvSpPr/>
              <p:nvPr/>
            </p:nvSpPr>
            <p:spPr>
              <a:xfrm>
                <a:off x="184343" y="229155"/>
                <a:ext cx="2051817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3. AI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기능 </a:t>
                </a:r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–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모듈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6A4635B-6646-4C52-834D-A1E97AA0C120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E695301-DA33-4D97-8EF0-6E40D7D27349}"/>
              </a:ext>
            </a:extLst>
          </p:cNvPr>
          <p:cNvSpPr txBox="1"/>
          <p:nvPr/>
        </p:nvSpPr>
        <p:spPr>
          <a:xfrm>
            <a:off x="350337" y="596467"/>
            <a:ext cx="1877437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3) </a:t>
            </a: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음성 인식을 이용한 로그인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30A462-C162-4453-8A3E-67507916A3F0}"/>
              </a:ext>
            </a:extLst>
          </p:cNvPr>
          <p:cNvSpPr txBox="1"/>
          <p:nvPr/>
        </p:nvSpPr>
        <p:spPr>
          <a:xfrm>
            <a:off x="267210" y="10003"/>
            <a:ext cx="2130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Ⅲ.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산출물</a:t>
            </a:r>
          </a:p>
        </p:txBody>
      </p:sp>
    </p:spTree>
    <p:extLst>
      <p:ext uri="{BB962C8B-B14F-4D97-AF65-F5344CB8AC3E}">
        <p14:creationId xmlns:p14="http://schemas.microsoft.com/office/powerpoint/2010/main" val="350911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A8AF60A-1D10-44F5-9C82-4AE7A1B6D0CA}"/>
              </a:ext>
            </a:extLst>
          </p:cNvPr>
          <p:cNvSpPr/>
          <p:nvPr/>
        </p:nvSpPr>
        <p:spPr>
          <a:xfrm>
            <a:off x="193962" y="1216452"/>
            <a:ext cx="11794838" cy="5513475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5ECCB15-AFF3-40AA-90AF-DD72BE1E6B99}"/>
              </a:ext>
            </a:extLst>
          </p:cNvPr>
          <p:cNvSpPr/>
          <p:nvPr/>
        </p:nvSpPr>
        <p:spPr>
          <a:xfrm>
            <a:off x="1928360" y="1436024"/>
            <a:ext cx="1516803" cy="5128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차량 번호판이 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포함된 사진 등록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1FE0E1-785A-42F7-990D-F1057913EF8A}"/>
              </a:ext>
            </a:extLst>
          </p:cNvPr>
          <p:cNvSpPr/>
          <p:nvPr/>
        </p:nvSpPr>
        <p:spPr>
          <a:xfrm>
            <a:off x="8299606" y="1436024"/>
            <a:ext cx="1623021" cy="4060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차량 번호판 인식 화면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C89287-4095-4955-A8A9-BD2E1EC2B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49" y="2513191"/>
            <a:ext cx="3379534" cy="23167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8A6E44-8710-44E2-9170-4D2FD2B5B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660" y="1902404"/>
            <a:ext cx="5082915" cy="456751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0E96B7-D557-4441-8A9C-FDF2C60DF231}"/>
              </a:ext>
            </a:extLst>
          </p:cNvPr>
          <p:cNvSpPr/>
          <p:nvPr/>
        </p:nvSpPr>
        <p:spPr>
          <a:xfrm rot="738809">
            <a:off x="2631949" y="3553045"/>
            <a:ext cx="1214108" cy="47083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0EBAA-288D-423C-9848-245F4FF76F1E}"/>
              </a:ext>
            </a:extLst>
          </p:cNvPr>
          <p:cNvSpPr txBox="1"/>
          <p:nvPr/>
        </p:nvSpPr>
        <p:spPr>
          <a:xfrm>
            <a:off x="1050506" y="1998808"/>
            <a:ext cx="355494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Tesseract OCR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이용하여 사진의 번호 추출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C5EF25A-A886-4C65-86B0-E21CF5AF6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444" y="4990376"/>
            <a:ext cx="3240074" cy="140524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0E26757-C584-43F2-8153-FA9C1AB6F229}"/>
              </a:ext>
            </a:extLst>
          </p:cNvPr>
          <p:cNvGrpSpPr/>
          <p:nvPr/>
        </p:nvGrpSpPr>
        <p:grpSpPr>
          <a:xfrm>
            <a:off x="-211873" y="49364"/>
            <a:ext cx="12533180" cy="595819"/>
            <a:chOff x="-211873" y="49364"/>
            <a:chExt cx="12533180" cy="59581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DF06F10-0DAF-4F2A-9816-9A19E84CDD2E}"/>
                </a:ext>
              </a:extLst>
            </p:cNvPr>
            <p:cNvGrpSpPr/>
            <p:nvPr/>
          </p:nvGrpSpPr>
          <p:grpSpPr>
            <a:xfrm>
              <a:off x="-211873" y="229155"/>
              <a:ext cx="12403873" cy="416028"/>
              <a:chOff x="-211873" y="229155"/>
              <a:chExt cx="12403873" cy="416028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5CF4E1E9-8942-481C-9A29-83C5CDACD7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C1C3D9C-717D-467A-890E-B9D49D6BD8DB}"/>
                  </a:ext>
                </a:extLst>
              </p:cNvPr>
              <p:cNvSpPr/>
              <p:nvPr/>
            </p:nvSpPr>
            <p:spPr>
              <a:xfrm>
                <a:off x="184343" y="229155"/>
                <a:ext cx="2051817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3. AI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기능 </a:t>
                </a:r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–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모듈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416C85-AF1C-4D57-B1E6-71BF6BF598E9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49679E2-85A2-4874-B985-36FC9BE4D005}"/>
              </a:ext>
            </a:extLst>
          </p:cNvPr>
          <p:cNvSpPr txBox="1"/>
          <p:nvPr/>
        </p:nvSpPr>
        <p:spPr>
          <a:xfrm>
            <a:off x="350337" y="596467"/>
            <a:ext cx="2953053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4) Tesseract OCR</a:t>
            </a: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이용한 차량 번호판 인식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B49804-BB43-4EC6-BD5F-3F6219CF048F}"/>
              </a:ext>
            </a:extLst>
          </p:cNvPr>
          <p:cNvSpPr txBox="1"/>
          <p:nvPr/>
        </p:nvSpPr>
        <p:spPr>
          <a:xfrm>
            <a:off x="267210" y="10003"/>
            <a:ext cx="2130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Ⅲ.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산출물</a:t>
            </a:r>
          </a:p>
        </p:txBody>
      </p:sp>
    </p:spTree>
    <p:extLst>
      <p:ext uri="{BB962C8B-B14F-4D97-AF65-F5344CB8AC3E}">
        <p14:creationId xmlns:p14="http://schemas.microsoft.com/office/powerpoint/2010/main" val="4125376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DC4015-557B-46C4-94EC-EBFF2D4188C7}"/>
              </a:ext>
            </a:extLst>
          </p:cNvPr>
          <p:cNvSpPr/>
          <p:nvPr/>
        </p:nvSpPr>
        <p:spPr>
          <a:xfrm>
            <a:off x="193962" y="1216452"/>
            <a:ext cx="11794838" cy="5513475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044466-ADFE-4223-9C2B-40EA1CF6A3E1}"/>
              </a:ext>
            </a:extLst>
          </p:cNvPr>
          <p:cNvSpPr txBox="1"/>
          <p:nvPr/>
        </p:nvSpPr>
        <p:spPr>
          <a:xfrm>
            <a:off x="7518159" y="5129368"/>
            <a:ext cx="3122265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기사 사이트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defRPr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자연어 처리 모델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(GPT)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prompt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처리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defRPr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DB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저장된 결과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JSP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38022C-0DA3-4522-A0E0-6A98AD982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77" y="1465091"/>
            <a:ext cx="5189205" cy="47105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3C5A9D0-E18E-4D6B-9728-AB66D413F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47" y="2585228"/>
            <a:ext cx="5710518" cy="1984420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47867B6-CE26-4DB9-905B-230C0A7D3BF7}"/>
              </a:ext>
            </a:extLst>
          </p:cNvPr>
          <p:cNvSpPr/>
          <p:nvPr/>
        </p:nvSpPr>
        <p:spPr>
          <a:xfrm>
            <a:off x="5451065" y="3411539"/>
            <a:ext cx="808461" cy="56638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4D78828-33F4-4C49-AF92-153E7C26DBF7}"/>
              </a:ext>
            </a:extLst>
          </p:cNvPr>
          <p:cNvGrpSpPr/>
          <p:nvPr/>
        </p:nvGrpSpPr>
        <p:grpSpPr>
          <a:xfrm>
            <a:off x="-211873" y="49364"/>
            <a:ext cx="12533180" cy="595819"/>
            <a:chOff x="-211873" y="49364"/>
            <a:chExt cx="12533180" cy="59581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6223C4A-A4BA-4957-936E-B51E3C7F2F89}"/>
                </a:ext>
              </a:extLst>
            </p:cNvPr>
            <p:cNvGrpSpPr/>
            <p:nvPr/>
          </p:nvGrpSpPr>
          <p:grpSpPr>
            <a:xfrm>
              <a:off x="-211873" y="229155"/>
              <a:ext cx="12403873" cy="416028"/>
              <a:chOff x="-211873" y="229155"/>
              <a:chExt cx="12403873" cy="416028"/>
            </a:xfrm>
          </p:grpSpPr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5FE07A4-CA02-45F5-A708-821B536D25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8CB8ECA-6258-4782-A3E7-7B64151104D1}"/>
                  </a:ext>
                </a:extLst>
              </p:cNvPr>
              <p:cNvSpPr/>
              <p:nvPr/>
            </p:nvSpPr>
            <p:spPr>
              <a:xfrm>
                <a:off x="184343" y="229155"/>
                <a:ext cx="2051817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3. AI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기능 </a:t>
                </a:r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–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모듈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22733E-0664-423C-8407-76CB9DB3725B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11D8C52-D8A7-4319-81CC-25621CC1E803}"/>
              </a:ext>
            </a:extLst>
          </p:cNvPr>
          <p:cNvSpPr txBox="1"/>
          <p:nvPr/>
        </p:nvSpPr>
        <p:spPr>
          <a:xfrm>
            <a:off x="350337" y="596467"/>
            <a:ext cx="2454518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5) </a:t>
            </a: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자연어 처리 모델을 이용한 기사 요약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A902CB-6588-4B7D-9B6C-5899183D294B}"/>
              </a:ext>
            </a:extLst>
          </p:cNvPr>
          <p:cNvSpPr txBox="1"/>
          <p:nvPr/>
        </p:nvSpPr>
        <p:spPr>
          <a:xfrm>
            <a:off x="267210" y="10003"/>
            <a:ext cx="2130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Ⅲ.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산출물</a:t>
            </a:r>
          </a:p>
        </p:txBody>
      </p:sp>
    </p:spTree>
    <p:extLst>
      <p:ext uri="{BB962C8B-B14F-4D97-AF65-F5344CB8AC3E}">
        <p14:creationId xmlns:p14="http://schemas.microsoft.com/office/powerpoint/2010/main" val="3388755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241D968-E5F3-44E5-B9CD-50B1553A9853}"/>
              </a:ext>
            </a:extLst>
          </p:cNvPr>
          <p:cNvSpPr txBox="1"/>
          <p:nvPr/>
        </p:nvSpPr>
        <p:spPr>
          <a:xfrm>
            <a:off x="4025311" y="2875002"/>
            <a:ext cx="3758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accent1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Thanks</a:t>
            </a:r>
            <a:endParaRPr lang="ko-KR" altLang="en-US" sz="6600" dirty="0">
              <a:solidFill>
                <a:schemeClr val="accent1">
                  <a:lumMod val="5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11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393F21-779C-4473-8C8C-4EF0F4B318AB}"/>
              </a:ext>
            </a:extLst>
          </p:cNvPr>
          <p:cNvSpPr txBox="1"/>
          <p:nvPr/>
        </p:nvSpPr>
        <p:spPr>
          <a:xfrm>
            <a:off x="3948545" y="3001166"/>
            <a:ext cx="4479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2F559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Ⅰ</a:t>
            </a:r>
            <a:r>
              <a:rPr lang="ko-KR" altLang="en-US" sz="4000" dirty="0">
                <a:solidFill>
                  <a:srgbClr val="2F559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333552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775856A1-4A0A-445E-BB27-81703841AF66}"/>
              </a:ext>
            </a:extLst>
          </p:cNvPr>
          <p:cNvGrpSpPr/>
          <p:nvPr/>
        </p:nvGrpSpPr>
        <p:grpSpPr>
          <a:xfrm>
            <a:off x="913917" y="4872542"/>
            <a:ext cx="1456118" cy="1416747"/>
            <a:chOff x="930243" y="4364225"/>
            <a:chExt cx="1456118" cy="1416747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65E5C69-BF52-4F64-9A5F-0C5B2B5106AB}"/>
                </a:ext>
              </a:extLst>
            </p:cNvPr>
            <p:cNvSpPr/>
            <p:nvPr/>
          </p:nvSpPr>
          <p:spPr>
            <a:xfrm>
              <a:off x="930243" y="4364225"/>
              <a:ext cx="1456118" cy="141674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8E57E4A-BAE2-43A5-BA38-F0351DD9C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956" y="4702971"/>
              <a:ext cx="717214" cy="727672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4C3F9DE-0C92-4A60-B3F0-60AB29EA41FD}"/>
              </a:ext>
            </a:extLst>
          </p:cNvPr>
          <p:cNvGrpSpPr/>
          <p:nvPr/>
        </p:nvGrpSpPr>
        <p:grpSpPr>
          <a:xfrm>
            <a:off x="914175" y="2998893"/>
            <a:ext cx="1456118" cy="1416747"/>
            <a:chOff x="914400" y="2793592"/>
            <a:chExt cx="1456118" cy="141674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488D423-DAEE-4C41-A46A-8443151639A6}"/>
                </a:ext>
              </a:extLst>
            </p:cNvPr>
            <p:cNvSpPr/>
            <p:nvPr/>
          </p:nvSpPr>
          <p:spPr>
            <a:xfrm>
              <a:off x="914400" y="2793592"/>
              <a:ext cx="1456118" cy="141674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7D086D1-9199-496F-97D1-03A51EFD8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201" y="3091782"/>
              <a:ext cx="876789" cy="889573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82DB8E4-0D39-49F2-AAB7-CEF7994BD91A}"/>
              </a:ext>
            </a:extLst>
          </p:cNvPr>
          <p:cNvGrpSpPr/>
          <p:nvPr/>
        </p:nvGrpSpPr>
        <p:grpSpPr>
          <a:xfrm>
            <a:off x="914400" y="1222958"/>
            <a:ext cx="1456118" cy="1416747"/>
            <a:chOff x="914400" y="1222958"/>
            <a:chExt cx="1456118" cy="141674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868C59A-91EE-4CFF-8875-2B691C88BDD4}"/>
                </a:ext>
              </a:extLst>
            </p:cNvPr>
            <p:cNvSpPr/>
            <p:nvPr/>
          </p:nvSpPr>
          <p:spPr>
            <a:xfrm>
              <a:off x="914400" y="1222958"/>
              <a:ext cx="1456118" cy="141674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B075FC4-7865-4664-A5DC-0490ED249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006" y="1567304"/>
              <a:ext cx="767940" cy="779137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C9552A5-1144-4640-ACCC-E39C841A7EB2}"/>
              </a:ext>
            </a:extLst>
          </p:cNvPr>
          <p:cNvSpPr txBox="1"/>
          <p:nvPr/>
        </p:nvSpPr>
        <p:spPr>
          <a:xfrm>
            <a:off x="2587084" y="1396830"/>
            <a:ext cx="95517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학습적 목표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수업시간에 배웠던 내용들을 주제에 가장 많이 활용할 수 있고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추가적으로 새로운 기술을 배우며 접목하기 좋은 주제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회사 취직 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개발자의 관점에서 사무 업무가 어떤 식으로 동작하는 지를 자세하게 확인한다면 회사 생활에 도움이 될 거라 판단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4B0553-4C14-4CA9-8378-6A11FAECE6BA}"/>
              </a:ext>
            </a:extLst>
          </p:cNvPr>
          <p:cNvSpPr txBox="1"/>
          <p:nvPr/>
        </p:nvSpPr>
        <p:spPr>
          <a:xfrm>
            <a:off x="2587084" y="3209911"/>
            <a:ext cx="95517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그룹웨어 시장 전망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재택근무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비대면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회의 및 클라우드 서비스의 증가에 따라 그룹웨어 사용 기업이 늘어나고 있고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미래 클라우드 서비스 시장에 큰 주축을 담당할 것으로 예상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E636E6-36E4-47B1-AC6B-34EA2A3ACB2D}"/>
              </a:ext>
            </a:extLst>
          </p:cNvPr>
          <p:cNvSpPr txBox="1"/>
          <p:nvPr/>
        </p:nvSpPr>
        <p:spPr>
          <a:xfrm>
            <a:off x="2587084" y="4974959"/>
            <a:ext cx="955178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그루브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차별화 전략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경직되고 변형하기 어려운 기안문서들을 유연하고 보기 쉽게 만들어 누구나 편하게 접근하기 쉽게 만드는 것이 목표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메일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메신저 등의 커뮤니케이션 기능들을 활용하여 단순 사무 업무 뿐 만 아니라 해당 기능들을 이용한 업무 능력 향상 기대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기본적인 그룹웨어 기능에 다방면으로 사용 가능한 추가 기능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(AI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등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더하여 사용자 업무 편의성 증대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F947088-A846-4DFF-95F4-BC32E762D414}"/>
              </a:ext>
            </a:extLst>
          </p:cNvPr>
          <p:cNvGrpSpPr/>
          <p:nvPr/>
        </p:nvGrpSpPr>
        <p:grpSpPr>
          <a:xfrm>
            <a:off x="-211873" y="10003"/>
            <a:ext cx="12533180" cy="635180"/>
            <a:chOff x="-211873" y="10003"/>
            <a:chExt cx="12533180" cy="63518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90C4A47-A452-469F-9C61-53E38E769103}"/>
                </a:ext>
              </a:extLst>
            </p:cNvPr>
            <p:cNvGrpSpPr/>
            <p:nvPr/>
          </p:nvGrpSpPr>
          <p:grpSpPr>
            <a:xfrm>
              <a:off x="-211873" y="10003"/>
              <a:ext cx="12403873" cy="635180"/>
              <a:chOff x="-211873" y="10003"/>
              <a:chExt cx="12403873" cy="635180"/>
            </a:xfrm>
          </p:grpSpPr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8BC9DB9B-83E8-48FF-A131-ACA0F75099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81E933-63EE-45C8-9742-EC8793A6FCB3}"/>
                  </a:ext>
                </a:extLst>
              </p:cNvPr>
              <p:cNvSpPr txBox="1"/>
              <p:nvPr/>
            </p:nvSpPr>
            <p:spPr>
              <a:xfrm>
                <a:off x="267210" y="10003"/>
                <a:ext cx="21305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Ⅰ. </a:t>
                </a:r>
                <a:r>
                  <a:rPr lang="ko-KR" altLang="en-US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개요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CF6560B-70BF-409B-9AF9-3FEEC675D756}"/>
                  </a:ext>
                </a:extLst>
              </p:cNvPr>
              <p:cNvSpPr/>
              <p:nvPr/>
            </p:nvSpPr>
            <p:spPr>
              <a:xfrm>
                <a:off x="184344" y="229155"/>
                <a:ext cx="2018372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1.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주제 선정 배경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AE7C86-1E85-42A9-A4BF-0296FB630B41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010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0FCCF94F-1F25-4F88-8410-DBB0B9EBA5C0}"/>
              </a:ext>
            </a:extLst>
          </p:cNvPr>
          <p:cNvGrpSpPr/>
          <p:nvPr/>
        </p:nvGrpSpPr>
        <p:grpSpPr>
          <a:xfrm>
            <a:off x="1041105" y="967972"/>
            <a:ext cx="10834953" cy="5057704"/>
            <a:chOff x="1041105" y="967972"/>
            <a:chExt cx="10834953" cy="5057704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71E21F8-739F-48B6-B938-ED857E019CA7}"/>
                </a:ext>
              </a:extLst>
            </p:cNvPr>
            <p:cNvSpPr/>
            <p:nvPr/>
          </p:nvSpPr>
          <p:spPr>
            <a:xfrm>
              <a:off x="3438250" y="2709421"/>
              <a:ext cx="3303169" cy="3316255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4CC1120-D4F1-435B-9451-1F50CA707DD5}"/>
                </a:ext>
              </a:extLst>
            </p:cNvPr>
            <p:cNvSpPr/>
            <p:nvPr/>
          </p:nvSpPr>
          <p:spPr>
            <a:xfrm>
              <a:off x="5762771" y="2683094"/>
              <a:ext cx="3303169" cy="331625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D842A64-932B-4250-BDEB-FFBF0A0DB82F}"/>
                </a:ext>
              </a:extLst>
            </p:cNvPr>
            <p:cNvSpPr/>
            <p:nvPr/>
          </p:nvSpPr>
          <p:spPr>
            <a:xfrm>
              <a:off x="4454452" y="967972"/>
              <a:ext cx="3303169" cy="331625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4E04936-6B6F-4896-8B2E-97636C5F1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5970" y="1077590"/>
              <a:ext cx="829269" cy="82926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68CEBBA-4837-4C35-A045-A9D4AAB84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6328" y="3713645"/>
              <a:ext cx="900241" cy="90024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B610D87-9DC0-4F94-897D-2B250B187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1085" y="3745976"/>
              <a:ext cx="889756" cy="889756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BA889BA-5CA6-4335-950A-3BA85F0F6E02}"/>
                </a:ext>
              </a:extLst>
            </p:cNvPr>
            <p:cNvGrpSpPr/>
            <p:nvPr/>
          </p:nvGrpSpPr>
          <p:grpSpPr>
            <a:xfrm>
              <a:off x="5089834" y="3435048"/>
              <a:ext cx="2043506" cy="707886"/>
              <a:chOff x="-29620" y="1848534"/>
              <a:chExt cx="2043506" cy="707886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9FCEB6C8-CF93-4F9A-92F4-F672537D68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3993" y="1972531"/>
                <a:ext cx="459893" cy="459893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F7B68C-1AB5-4B0E-B1BF-2B922CD2DB19}"/>
                  </a:ext>
                </a:extLst>
              </p:cNvPr>
              <p:cNvSpPr txBox="1"/>
              <p:nvPr/>
            </p:nvSpPr>
            <p:spPr>
              <a:xfrm>
                <a:off x="-29620" y="1848534"/>
                <a:ext cx="174515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 err="1">
                    <a:solidFill>
                      <a:schemeClr val="accent1">
                        <a:lumMod val="75000"/>
                      </a:schemeClr>
                    </a:solidFill>
                    <a:latin typeface="Franklin Gothic Heavy" panose="020B0903020102020204" pitchFamily="34" charset="0"/>
                    <a:ea typeface="나눔스퀘어 네오 Bold" panose="00000800000000000000" pitchFamily="2" charset="-127"/>
                  </a:rPr>
                  <a:t>Groub</a:t>
                </a:r>
                <a:endParaRPr lang="ko-KR" altLang="en-US" sz="4000" dirty="0">
                  <a:solidFill>
                    <a:schemeClr val="accent1">
                      <a:lumMod val="75000"/>
                    </a:schemeClr>
                  </a:solidFill>
                  <a:latin typeface="Franklin Gothic Heavy" panose="020B0903020102020204" pitchFamily="34" charset="0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4CF2E0-ACB2-4D98-865D-183C77AE37C7}"/>
                </a:ext>
              </a:extLst>
            </p:cNvPr>
            <p:cNvSpPr txBox="1"/>
            <p:nvPr/>
          </p:nvSpPr>
          <p:spPr>
            <a:xfrm>
              <a:off x="4603951" y="2197589"/>
              <a:ext cx="34284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다양한 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AI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기술을 이용하여 사용자 편의성 증대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022C9A-32A8-4B05-910E-951BE66502B7}"/>
                </a:ext>
              </a:extLst>
            </p:cNvPr>
            <p:cNvSpPr txBox="1"/>
            <p:nvPr/>
          </p:nvSpPr>
          <p:spPr>
            <a:xfrm>
              <a:off x="1041105" y="5074186"/>
              <a:ext cx="4491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클라우드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메신저 등을 이용한 사내 업무 효율성 및 커뮤니케이션 증대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2A1B61-5917-4426-93F9-8317B181980F}"/>
                </a:ext>
              </a:extLst>
            </p:cNvPr>
            <p:cNvSpPr txBox="1"/>
            <p:nvPr/>
          </p:nvSpPr>
          <p:spPr>
            <a:xfrm>
              <a:off x="7384526" y="5069337"/>
              <a:ext cx="44915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그룹웨어 </a:t>
              </a:r>
              <a:r>
                <a:rPr lang="en-US" altLang="ko-KR" sz="1200" dirty="0" err="1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Groub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이용한 경제적이고 효율적인 업무 처리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028E18-3B5F-4574-98E1-83D75BEF5A3B}"/>
                </a:ext>
              </a:extLst>
            </p:cNvPr>
            <p:cNvSpPr txBox="1"/>
            <p:nvPr/>
          </p:nvSpPr>
          <p:spPr>
            <a:xfrm>
              <a:off x="5719866" y="1916553"/>
              <a:ext cx="10816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편의성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D0D173-443C-495B-A55E-2628B0EB7689}"/>
                </a:ext>
              </a:extLst>
            </p:cNvPr>
            <p:cNvSpPr txBox="1"/>
            <p:nvPr/>
          </p:nvSpPr>
          <p:spPr>
            <a:xfrm>
              <a:off x="3919275" y="4663877"/>
              <a:ext cx="10816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효율성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FCE5D4-CA0F-4743-AF2D-CBDFA9C4C50D}"/>
                </a:ext>
              </a:extLst>
            </p:cNvPr>
            <p:cNvSpPr txBox="1"/>
            <p:nvPr/>
          </p:nvSpPr>
          <p:spPr>
            <a:xfrm>
              <a:off x="7698015" y="4671134"/>
              <a:ext cx="10816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경제성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46B73BB-EF37-448E-B7A5-8C05D8010C2E}"/>
              </a:ext>
            </a:extLst>
          </p:cNvPr>
          <p:cNvGrpSpPr/>
          <p:nvPr/>
        </p:nvGrpSpPr>
        <p:grpSpPr>
          <a:xfrm>
            <a:off x="-211873" y="10003"/>
            <a:ext cx="12533180" cy="635180"/>
            <a:chOff x="-211873" y="10003"/>
            <a:chExt cx="12533180" cy="63518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7041A60-67D1-4FFC-9EFD-A6EA878FB920}"/>
                </a:ext>
              </a:extLst>
            </p:cNvPr>
            <p:cNvGrpSpPr/>
            <p:nvPr/>
          </p:nvGrpSpPr>
          <p:grpSpPr>
            <a:xfrm>
              <a:off x="-211873" y="10003"/>
              <a:ext cx="12403873" cy="635180"/>
              <a:chOff x="-211873" y="10003"/>
              <a:chExt cx="12403873" cy="635180"/>
            </a:xfrm>
          </p:grpSpPr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67F9CCAE-3A44-473D-9685-7115E0FF5E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83DB11A-BE7E-43E2-B9B2-4C51D300AFBA}"/>
                  </a:ext>
                </a:extLst>
              </p:cNvPr>
              <p:cNvSpPr txBox="1"/>
              <p:nvPr/>
            </p:nvSpPr>
            <p:spPr>
              <a:xfrm>
                <a:off x="267210" y="10003"/>
                <a:ext cx="21305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Ⅰ. </a:t>
                </a:r>
                <a:r>
                  <a:rPr lang="ko-KR" altLang="en-US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개요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C7E1A1E-FBF9-4F69-9E7A-E5FC2F8ED809}"/>
                  </a:ext>
                </a:extLst>
              </p:cNvPr>
              <p:cNvSpPr/>
              <p:nvPr/>
            </p:nvSpPr>
            <p:spPr>
              <a:xfrm>
                <a:off x="184344" y="229155"/>
                <a:ext cx="1468965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2.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기대효과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3E8DBB-142D-4555-9942-D302ED9F2946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743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BA1516C-3623-4474-B6F5-1EA67AC44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09" y="984737"/>
            <a:ext cx="11639923" cy="5377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5ED6D9-4FFD-4C3D-A67B-34A1972139A4}"/>
              </a:ext>
            </a:extLst>
          </p:cNvPr>
          <p:cNvSpPr txBox="1"/>
          <p:nvPr/>
        </p:nvSpPr>
        <p:spPr>
          <a:xfrm>
            <a:off x="765898" y="633080"/>
            <a:ext cx="1050288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 dirty="0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DAOU office</a:t>
            </a:r>
            <a:endParaRPr lang="ko-KR" altLang="en-US" sz="1050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646136-2CD3-4742-895E-434A04C90657}"/>
              </a:ext>
            </a:extLst>
          </p:cNvPr>
          <p:cNvGrpSpPr/>
          <p:nvPr/>
        </p:nvGrpSpPr>
        <p:grpSpPr>
          <a:xfrm>
            <a:off x="-211873" y="10003"/>
            <a:ext cx="12533180" cy="635180"/>
            <a:chOff x="-211873" y="10003"/>
            <a:chExt cx="12533180" cy="63518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BAFE064-89F6-43D8-B7B0-5AFE9AAE3402}"/>
                </a:ext>
              </a:extLst>
            </p:cNvPr>
            <p:cNvGrpSpPr/>
            <p:nvPr/>
          </p:nvGrpSpPr>
          <p:grpSpPr>
            <a:xfrm>
              <a:off x="-211873" y="10003"/>
              <a:ext cx="12403873" cy="635180"/>
              <a:chOff x="-211873" y="10003"/>
              <a:chExt cx="12403873" cy="635180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C15513E-F010-4ABD-AF6B-25BEDCB5D4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FE3F95-0C2D-4814-BF71-23AE6B163409}"/>
                  </a:ext>
                </a:extLst>
              </p:cNvPr>
              <p:cNvSpPr txBox="1"/>
              <p:nvPr/>
            </p:nvSpPr>
            <p:spPr>
              <a:xfrm>
                <a:off x="267210" y="10003"/>
                <a:ext cx="21305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Ⅰ. </a:t>
                </a:r>
                <a:r>
                  <a:rPr lang="ko-KR" altLang="en-US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개요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EBE3AC1-6414-432B-A917-62D8FA698BFD}"/>
                  </a:ext>
                </a:extLst>
              </p:cNvPr>
              <p:cNvSpPr/>
              <p:nvPr/>
            </p:nvSpPr>
            <p:spPr>
              <a:xfrm>
                <a:off x="184343" y="229155"/>
                <a:ext cx="2213399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r>
                  <a:rPr lang="en-US" altLang="ko-KR" sz="200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벤치마킹 사이트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FCD7C5-E27B-40C9-B46C-C98317F8DE2D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829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2E93753-9AAB-4CC0-A14B-26B5E0208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31" y="1145429"/>
            <a:ext cx="11801738" cy="514386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F531D43-ACCA-4D6B-929A-528DD57A2B47}"/>
              </a:ext>
            </a:extLst>
          </p:cNvPr>
          <p:cNvGrpSpPr/>
          <p:nvPr/>
        </p:nvGrpSpPr>
        <p:grpSpPr>
          <a:xfrm>
            <a:off x="-211873" y="10003"/>
            <a:ext cx="12533180" cy="635180"/>
            <a:chOff x="-211873" y="10003"/>
            <a:chExt cx="12533180" cy="63518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F137085-3549-4D84-B75A-FBCDFB1D74C0}"/>
                </a:ext>
              </a:extLst>
            </p:cNvPr>
            <p:cNvGrpSpPr/>
            <p:nvPr/>
          </p:nvGrpSpPr>
          <p:grpSpPr>
            <a:xfrm>
              <a:off x="-211873" y="10003"/>
              <a:ext cx="12403873" cy="635180"/>
              <a:chOff x="-211873" y="10003"/>
              <a:chExt cx="12403873" cy="635180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12F15749-7269-4CE1-9027-12FDC8B44D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9332ED-2111-4BE7-8DCD-8B08FC0A2B9B}"/>
                  </a:ext>
                </a:extLst>
              </p:cNvPr>
              <p:cNvSpPr txBox="1"/>
              <p:nvPr/>
            </p:nvSpPr>
            <p:spPr>
              <a:xfrm>
                <a:off x="267210" y="10003"/>
                <a:ext cx="21305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Ⅰ. </a:t>
                </a:r>
                <a:r>
                  <a:rPr lang="ko-KR" altLang="en-US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개요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6E67042-63A3-44D0-87F2-3E774745DACB}"/>
                  </a:ext>
                </a:extLst>
              </p:cNvPr>
              <p:cNvSpPr/>
              <p:nvPr/>
            </p:nvSpPr>
            <p:spPr>
              <a:xfrm>
                <a:off x="184343" y="229155"/>
                <a:ext cx="2213399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r>
                  <a:rPr lang="en-US" altLang="ko-KR" sz="200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벤치마킹 사이트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764052-3FFF-4086-9F8A-9FC11EA2C4B0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D8BAE31-8687-4B06-AE55-8C9FD16331AD}"/>
              </a:ext>
            </a:extLst>
          </p:cNvPr>
          <p:cNvSpPr txBox="1"/>
          <p:nvPr/>
        </p:nvSpPr>
        <p:spPr>
          <a:xfrm>
            <a:off x="765898" y="633080"/>
            <a:ext cx="907621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 dirty="0" err="1">
                <a:solidFill>
                  <a:schemeClr val="tx2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Docswave</a:t>
            </a:r>
            <a:endParaRPr lang="ko-KR" altLang="en-US" sz="1050" dirty="0">
              <a:solidFill>
                <a:schemeClr val="tx2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699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20B607AF-CD99-4AF5-9605-889774B1C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99793"/>
              </p:ext>
            </p:extLst>
          </p:nvPr>
        </p:nvGraphicFramePr>
        <p:xfrm>
          <a:off x="3644706" y="1207090"/>
          <a:ext cx="4389996" cy="21423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3332">
                  <a:extLst>
                    <a:ext uri="{9D8B030D-6E8A-4147-A177-3AD203B41FA5}">
                      <a16:colId xmlns:a16="http://schemas.microsoft.com/office/drawing/2014/main" val="2136899627"/>
                    </a:ext>
                  </a:extLst>
                </a:gridCol>
                <a:gridCol w="1463332">
                  <a:extLst>
                    <a:ext uri="{9D8B030D-6E8A-4147-A177-3AD203B41FA5}">
                      <a16:colId xmlns:a16="http://schemas.microsoft.com/office/drawing/2014/main" val="4221234971"/>
                    </a:ext>
                  </a:extLst>
                </a:gridCol>
                <a:gridCol w="1463332">
                  <a:extLst>
                    <a:ext uri="{9D8B030D-6E8A-4147-A177-3AD203B41FA5}">
                      <a16:colId xmlns:a16="http://schemas.microsoft.com/office/drawing/2014/main" val="1468499255"/>
                    </a:ext>
                  </a:extLst>
                </a:gridCol>
              </a:tblGrid>
              <a:tr h="295541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Tool</a:t>
                      </a:r>
                      <a:endParaRPr lang="ko-KR" altLang="en-US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489943"/>
                  </a:ext>
                </a:extLst>
              </a:tr>
              <a:tr h="2625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28835"/>
                  </a:ext>
                </a:extLst>
              </a:tr>
              <a:tr h="2625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IDE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이클립스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4.23.0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9301725"/>
                  </a:ext>
                </a:extLst>
              </a:tr>
              <a:tr h="26250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관리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Maven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4.0.0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9329000"/>
                  </a:ext>
                </a:extLst>
              </a:tr>
              <a:tr h="2625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DB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오라클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SQLdeveloper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17.4.1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1345127"/>
                  </a:ext>
                </a:extLst>
              </a:tr>
              <a:tr h="2625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DB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Dbeaver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23.1.0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115534"/>
                  </a:ext>
                </a:extLst>
              </a:tr>
              <a:tr h="26250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모델링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erd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cloud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erd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cloud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8607891"/>
                  </a:ext>
                </a:extLst>
              </a:tr>
              <a:tr h="2625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UML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모델링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drow.io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drow.io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4763924"/>
                  </a:ext>
                </a:extLst>
              </a:tr>
            </a:tbl>
          </a:graphicData>
        </a:graphic>
      </p:graphicFrame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A0DCAFEF-9D92-4539-AB3F-670F32BE7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096477"/>
              </p:ext>
            </p:extLst>
          </p:nvPr>
        </p:nvGraphicFramePr>
        <p:xfrm>
          <a:off x="216528" y="1211218"/>
          <a:ext cx="3261656" cy="1392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0828">
                  <a:extLst>
                    <a:ext uri="{9D8B030D-6E8A-4147-A177-3AD203B41FA5}">
                      <a16:colId xmlns:a16="http://schemas.microsoft.com/office/drawing/2014/main" val="2136899627"/>
                    </a:ext>
                  </a:extLst>
                </a:gridCol>
                <a:gridCol w="1630828">
                  <a:extLst>
                    <a:ext uri="{9D8B030D-6E8A-4147-A177-3AD203B41FA5}">
                      <a16:colId xmlns:a16="http://schemas.microsoft.com/office/drawing/2014/main" val="1468499255"/>
                    </a:ext>
                  </a:extLst>
                </a:gridCol>
              </a:tblGrid>
              <a:tr h="30761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Language</a:t>
                      </a:r>
                      <a:endParaRPr lang="ko-KR" altLang="en-US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74489943"/>
                  </a:ext>
                </a:extLst>
              </a:tr>
              <a:tr h="271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28835"/>
                  </a:ext>
                </a:extLst>
              </a:tr>
              <a:tr h="271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Java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1.8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9301725"/>
                  </a:ext>
                </a:extLst>
              </a:tr>
              <a:tr h="271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Python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3.11.3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9329000"/>
                  </a:ext>
                </a:extLst>
              </a:tr>
              <a:tr h="271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HTML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1345127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953A795E-C928-4E52-9DDA-7FC0B13B7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165740"/>
              </p:ext>
            </p:extLst>
          </p:nvPr>
        </p:nvGraphicFramePr>
        <p:xfrm>
          <a:off x="200948" y="4955638"/>
          <a:ext cx="3292816" cy="8984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6408">
                  <a:extLst>
                    <a:ext uri="{9D8B030D-6E8A-4147-A177-3AD203B41FA5}">
                      <a16:colId xmlns:a16="http://schemas.microsoft.com/office/drawing/2014/main" val="2136899627"/>
                    </a:ext>
                  </a:extLst>
                </a:gridCol>
                <a:gridCol w="1646408">
                  <a:extLst>
                    <a:ext uri="{9D8B030D-6E8A-4147-A177-3AD203B41FA5}">
                      <a16:colId xmlns:a16="http://schemas.microsoft.com/office/drawing/2014/main" val="1468499255"/>
                    </a:ext>
                  </a:extLst>
                </a:gridCol>
              </a:tblGrid>
              <a:tr h="31213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DB</a:t>
                      </a:r>
                      <a:endParaRPr lang="ko-KR" altLang="en-US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74489943"/>
                  </a:ext>
                </a:extLst>
              </a:tr>
              <a:tr h="293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28835"/>
                  </a:ext>
                </a:extLst>
              </a:tr>
              <a:tr h="293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Oracle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11g XE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9301725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A93EDEF1-5093-4EC6-9E03-F76E1685F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707545"/>
              </p:ext>
            </p:extLst>
          </p:nvPr>
        </p:nvGraphicFramePr>
        <p:xfrm>
          <a:off x="216528" y="3349439"/>
          <a:ext cx="3292816" cy="8984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6408">
                  <a:extLst>
                    <a:ext uri="{9D8B030D-6E8A-4147-A177-3AD203B41FA5}">
                      <a16:colId xmlns:a16="http://schemas.microsoft.com/office/drawing/2014/main" val="2136899627"/>
                    </a:ext>
                  </a:extLst>
                </a:gridCol>
                <a:gridCol w="1646408">
                  <a:extLst>
                    <a:ext uri="{9D8B030D-6E8A-4147-A177-3AD203B41FA5}">
                      <a16:colId xmlns:a16="http://schemas.microsoft.com/office/drawing/2014/main" val="1468499255"/>
                    </a:ext>
                  </a:extLst>
                </a:gridCol>
              </a:tblGrid>
              <a:tr h="31213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ORM</a:t>
                      </a:r>
                      <a:endParaRPr lang="ko-KR" altLang="en-US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74489943"/>
                  </a:ext>
                </a:extLst>
              </a:tr>
              <a:tr h="293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28835"/>
                  </a:ext>
                </a:extLst>
              </a:tr>
              <a:tr h="293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MyBatis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3.5.10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930172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28C9CC4-A75F-4480-9F34-50F8D799A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997840"/>
              </p:ext>
            </p:extLst>
          </p:nvPr>
        </p:nvGraphicFramePr>
        <p:xfrm>
          <a:off x="8204882" y="597721"/>
          <a:ext cx="3745158" cy="6087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579">
                  <a:extLst>
                    <a:ext uri="{9D8B030D-6E8A-4147-A177-3AD203B41FA5}">
                      <a16:colId xmlns:a16="http://schemas.microsoft.com/office/drawing/2014/main" val="2136899627"/>
                    </a:ext>
                  </a:extLst>
                </a:gridCol>
                <a:gridCol w="1872579">
                  <a:extLst>
                    <a:ext uri="{9D8B030D-6E8A-4147-A177-3AD203B41FA5}">
                      <a16:colId xmlns:a16="http://schemas.microsoft.com/office/drawing/2014/main" val="1468499255"/>
                    </a:ext>
                  </a:extLst>
                </a:gridCol>
              </a:tblGrid>
              <a:tr h="30769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Framework / Library</a:t>
                      </a:r>
                      <a:endParaRPr lang="ko-KR" altLang="en-US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74489943"/>
                  </a:ext>
                </a:extLst>
              </a:tr>
              <a:tr h="288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28835"/>
                  </a:ext>
                </a:extLst>
              </a:tr>
              <a:tr h="28896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전자정부프레임워크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4.1.0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9301725"/>
                  </a:ext>
                </a:extLst>
              </a:tr>
              <a:tr h="2889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j-Query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3.6.4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9329000"/>
                  </a:ext>
                </a:extLst>
              </a:tr>
              <a:tr h="2889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TensorFlow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2.6.0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1345127"/>
                  </a:ext>
                </a:extLst>
              </a:tr>
              <a:tr h="2889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easyOCR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1.7.0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1719998"/>
                  </a:ext>
                </a:extLst>
              </a:tr>
              <a:tr h="2889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tenserflow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2.6.0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1059267"/>
                  </a:ext>
                </a:extLst>
              </a:tr>
              <a:tr h="2889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keras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2.6.0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5274716"/>
                  </a:ext>
                </a:extLst>
              </a:tr>
              <a:tr h="2889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torch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1.7.1+cu110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1982953"/>
                  </a:ext>
                </a:extLst>
              </a:tr>
              <a:tr h="2889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numpy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1.22.4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3903924"/>
                  </a:ext>
                </a:extLst>
              </a:tr>
              <a:tr h="2889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opencv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4.7.0.72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7913862"/>
                  </a:ext>
                </a:extLst>
              </a:tr>
              <a:tr h="2889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pytesseract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0.3.10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9492785"/>
                  </a:ext>
                </a:extLst>
              </a:tr>
              <a:tr h="2889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librosa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0.10.0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1518304"/>
                  </a:ext>
                </a:extLst>
              </a:tr>
              <a:tr h="2889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matplotlib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3.3.4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6046898"/>
                  </a:ext>
                </a:extLst>
              </a:tr>
              <a:tr h="2889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pandas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1.2.4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5214011"/>
                  </a:ext>
                </a:extLst>
              </a:tr>
              <a:tr h="2889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mediapipe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0.10.1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232262"/>
                  </a:ext>
                </a:extLst>
              </a:tr>
              <a:tr h="2889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pillow 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6.2.2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5079436"/>
                  </a:ext>
                </a:extLst>
              </a:tr>
              <a:tr h="2889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finance-datareader 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0.9.50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7381828"/>
                  </a:ext>
                </a:extLst>
              </a:tr>
              <a:tr h="2889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socket.io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4.6.1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7232634"/>
                  </a:ext>
                </a:extLst>
              </a:tr>
              <a:tr h="2889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stomp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2.3.3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6788583"/>
                  </a:ext>
                </a:extLst>
              </a:tr>
              <a:tr h="2889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sockjs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sockjs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150992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1A8451D-0CFB-4651-85CF-0A616C85A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814825"/>
              </p:ext>
            </p:extLst>
          </p:nvPr>
        </p:nvGraphicFramePr>
        <p:xfrm>
          <a:off x="3644706" y="3880117"/>
          <a:ext cx="4393656" cy="21510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552">
                  <a:extLst>
                    <a:ext uri="{9D8B030D-6E8A-4147-A177-3AD203B41FA5}">
                      <a16:colId xmlns:a16="http://schemas.microsoft.com/office/drawing/2014/main" val="2136899627"/>
                    </a:ext>
                  </a:extLst>
                </a:gridCol>
                <a:gridCol w="1464552">
                  <a:extLst>
                    <a:ext uri="{9D8B030D-6E8A-4147-A177-3AD203B41FA5}">
                      <a16:colId xmlns:a16="http://schemas.microsoft.com/office/drawing/2014/main" val="4221234971"/>
                    </a:ext>
                  </a:extLst>
                </a:gridCol>
                <a:gridCol w="1464552">
                  <a:extLst>
                    <a:ext uri="{9D8B030D-6E8A-4147-A177-3AD203B41FA5}">
                      <a16:colId xmlns:a16="http://schemas.microsoft.com/office/drawing/2014/main" val="1468499255"/>
                    </a:ext>
                  </a:extLst>
                </a:gridCol>
              </a:tblGrid>
              <a:tr h="296104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Server</a:t>
                      </a:r>
                      <a:endParaRPr lang="ko-KR" altLang="en-US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489943"/>
                  </a:ext>
                </a:extLst>
              </a:tr>
              <a:tr h="2637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버전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28835"/>
                  </a:ext>
                </a:extLst>
              </a:tr>
              <a:tr h="26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WAS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Tomcat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8.5.87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9301725"/>
                  </a:ext>
                </a:extLst>
              </a:tr>
              <a:tr h="26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서버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Flask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1.1.2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9329000"/>
                  </a:ext>
                </a:extLst>
              </a:tr>
              <a:tr h="26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형상관리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TortoiseSVN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1.14.5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1345127"/>
                  </a:ext>
                </a:extLst>
              </a:tr>
              <a:tr h="26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서버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Flask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1.1.2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0084661"/>
                  </a:ext>
                </a:extLst>
              </a:tr>
              <a:tr h="26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서버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FastAPI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0.95.1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8764400"/>
                  </a:ext>
                </a:extLst>
              </a:tr>
              <a:tr h="26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화상회의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Server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node.js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18.16.0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2949013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9AAEB6-7DB5-4BD6-9274-FD3C9E773DFF}"/>
              </a:ext>
            </a:extLst>
          </p:cNvPr>
          <p:cNvGrpSpPr/>
          <p:nvPr/>
        </p:nvGrpSpPr>
        <p:grpSpPr>
          <a:xfrm>
            <a:off x="-211873" y="10003"/>
            <a:ext cx="12533180" cy="635180"/>
            <a:chOff x="-211873" y="10003"/>
            <a:chExt cx="12533180" cy="63518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5B9BC1A-CF9E-4784-B6FB-442005B2FD6A}"/>
                </a:ext>
              </a:extLst>
            </p:cNvPr>
            <p:cNvGrpSpPr/>
            <p:nvPr/>
          </p:nvGrpSpPr>
          <p:grpSpPr>
            <a:xfrm>
              <a:off x="-211873" y="10003"/>
              <a:ext cx="12403873" cy="635180"/>
              <a:chOff x="-211873" y="10003"/>
              <a:chExt cx="12403873" cy="635180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1FFFB16-7C85-4D12-95CA-6E7B41C7EF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1873" y="459370"/>
                <a:ext cx="12403873" cy="0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FA5A46-F68C-4CF4-B3EC-D76FABDFC538}"/>
                  </a:ext>
                </a:extLst>
              </p:cNvPr>
              <p:cNvSpPr txBox="1"/>
              <p:nvPr/>
            </p:nvSpPr>
            <p:spPr>
              <a:xfrm>
                <a:off x="267210" y="10003"/>
                <a:ext cx="21305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Ⅰ. </a:t>
                </a:r>
                <a:r>
                  <a:rPr lang="ko-KR" altLang="en-US" sz="1100" dirty="0">
                    <a:solidFill>
                      <a:schemeClr val="bg2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개요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E9C723C-4EB6-460F-BFA9-9E57FACD309A}"/>
                  </a:ext>
                </a:extLst>
              </p:cNvPr>
              <p:cNvSpPr/>
              <p:nvPr/>
            </p:nvSpPr>
            <p:spPr>
              <a:xfrm>
                <a:off x="184343" y="229155"/>
                <a:ext cx="1487439" cy="416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4. </a:t>
                </a:r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개발 환경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DD222A-D4A3-48CA-9475-525D5CB5B8DA}"/>
                </a:ext>
              </a:extLst>
            </p:cNvPr>
            <p:cNvSpPr txBox="1"/>
            <p:nvPr/>
          </p:nvSpPr>
          <p:spPr>
            <a:xfrm>
              <a:off x="11235791" y="49364"/>
              <a:ext cx="1085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Groub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3738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</TotalTime>
  <Words>1299</Words>
  <Application>Microsoft Office PowerPoint</Application>
  <PresentationFormat>와이드스크린</PresentationFormat>
  <Paragraphs>473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나눔스퀘어 네오 Bold</vt:lpstr>
      <vt:lpstr>맑은 고딕</vt:lpstr>
      <vt:lpstr>나눔스퀘어 Bold</vt:lpstr>
      <vt:lpstr>나눔스퀘어</vt:lpstr>
      <vt:lpstr>나눔스퀘어_ac ExtraBold</vt:lpstr>
      <vt:lpstr>Franklin Gothic Heavy</vt:lpstr>
      <vt:lpstr>나눔스퀘어_ac</vt:lpstr>
      <vt:lpstr>나눔스퀘어 네오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PC-20</dc:creator>
  <cp:lastModifiedBy>정진유</cp:lastModifiedBy>
  <cp:revision>87</cp:revision>
  <dcterms:created xsi:type="dcterms:W3CDTF">2023-06-12T12:30:44Z</dcterms:created>
  <dcterms:modified xsi:type="dcterms:W3CDTF">2023-07-27T03:34:54Z</dcterms:modified>
</cp:coreProperties>
</file>